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95" r:id="rId3"/>
    <p:sldId id="285" r:id="rId4"/>
    <p:sldId id="257" r:id="rId5"/>
    <p:sldId id="272" r:id="rId6"/>
    <p:sldId id="258" r:id="rId7"/>
    <p:sldId id="259" r:id="rId8"/>
    <p:sldId id="271" r:id="rId9"/>
    <p:sldId id="264" r:id="rId10"/>
    <p:sldId id="279" r:id="rId11"/>
    <p:sldId id="263" r:id="rId12"/>
    <p:sldId id="266" r:id="rId13"/>
    <p:sldId id="273" r:id="rId14"/>
    <p:sldId id="286" r:id="rId15"/>
    <p:sldId id="287" r:id="rId16"/>
    <p:sldId id="288" r:id="rId17"/>
    <p:sldId id="289" r:id="rId18"/>
    <p:sldId id="300" r:id="rId19"/>
    <p:sldId id="301" r:id="rId20"/>
    <p:sldId id="280" r:id="rId21"/>
    <p:sldId id="276" r:id="rId22"/>
    <p:sldId id="283" r:id="rId23"/>
    <p:sldId id="270" r:id="rId24"/>
    <p:sldId id="277" r:id="rId25"/>
    <p:sldId id="297" r:id="rId26"/>
    <p:sldId id="298" r:id="rId27"/>
    <p:sldId id="299" r:id="rId28"/>
    <p:sldId id="296" r:id="rId29"/>
    <p:sldId id="274" r:id="rId30"/>
    <p:sldId id="294" r:id="rId31"/>
    <p:sldId id="284" r:id="rId32"/>
    <p:sldId id="278" r:id="rId33"/>
    <p:sldId id="291" r:id="rId34"/>
    <p:sldId id="293" r:id="rId35"/>
    <p:sldId id="292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6C8CBB"/>
    <a:srgbClr val="0C0CFF"/>
    <a:srgbClr val="00BFC4"/>
    <a:srgbClr val="F87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46ADC-E13C-4F9F-A15B-B8670597021B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5C5FA-86BB-415B-A257-BE7AA9CC6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60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5C5FA-86BB-415B-A257-BE7AA9CC65A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38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9C2B-F540-2AC0-7D8B-5C804FE8C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0C9DA-04D4-BA0B-D650-F8AB8EC7E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36F9D-8CF9-75C2-B4E7-CB1FDAAF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D9E53-928D-E293-6169-80712157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7D4A-BE06-89F9-F585-D334A43F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74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E70A-AD01-1EC9-1B47-96801802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9092E-CDEF-AEF7-041C-B6B9EB375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B7D95-A2D0-AF9F-A45B-270C680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8FE92-38E3-5F0F-00BB-8B30E3BF8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472B2-E979-FE25-B88C-FA236C79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1EB215-A6F0-EAF9-E6D8-3A112BE92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7AA78-02D7-58EA-2710-5F4FFF6EF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B8ABB-77E4-983A-2338-7522C95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BAD93-3B5C-D473-34E8-2BFDA353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6FCDD-B8AF-8939-3608-E67F516A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21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52E38-8FFB-C82F-37C6-239577E1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65590-E41E-A32D-8604-73137087A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0FF71-2BA1-610A-5F65-F18C4AB0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5D377-F4DE-F62E-FC78-DB586FD3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F166A-60F9-66D2-57B4-28D7A309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89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45A97-5001-341A-0715-CA535668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6CD48-2BDC-5AD3-115A-79A2F5001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267D-7FB9-4E2E-0FAE-DC4D5B62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AD3F1-6DFD-B569-1AE9-DE34058D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8AA0B-FFC6-7E76-3A0D-9E9565B6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1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A067-9351-3F35-DE4F-813A760B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4027-D5B9-F562-E2C6-D3F9A82E8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C6C85-B3E2-6BB2-4A07-0E819646A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03199-42D3-0750-97D6-70B2B5525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F889D-4298-31EC-7B34-2A7FF9DF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6F894-2B98-6D98-6C56-A663E20D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3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C208-2D97-D617-7A04-55F1581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3284D-671D-8404-C24D-4FC309FD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B556E-A3E2-E6B8-A7EC-9DA0F8CAD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2FCD9-9DD3-ABA3-7258-56F386C28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44397-F9A8-7F45-CD98-73ECA26B1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98547-550E-6C8D-2224-3BE852A3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5CCD9-46B5-457A-2AA4-F9D4E6E4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0F257-EE2C-E7E4-6861-0A64C671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54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E454-FC6C-EA7A-80C0-DF58A778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13CBD2-476E-274D-5EC9-376CE909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4E962-54FD-4693-D09B-1BB5B0E6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F4A10-0A11-6868-E185-DD1E2C4C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083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2E40A-146E-9C2D-0BDB-04986195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C0403-9770-311A-1803-1C473E56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D279-03A9-7263-C0AA-CAC29E91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04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493E-6EAE-598B-7F0D-F11B64E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64D4F-6901-7E9D-BB94-14FA5067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DA6FB-1503-D845-367C-8008198F7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BC5C4-6676-671A-B176-CBC65268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2FC59-4375-2758-4E32-A62B30A9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0F8EF-6EBC-380E-2F8B-521093E4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58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DBB9-B279-67E3-B5E7-AE34E39C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132587-9682-333A-810E-8D9B75A0D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D55D3-26BD-C0BF-B26E-47DFC5A8B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00744-C64D-966E-E880-982093AB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3B88F-0C22-5BFF-FF01-1097B8C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10B04-FB32-5F8C-7659-6C4C6AC9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06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49423-BAF6-7E47-9F27-8764B159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67931-2436-89B5-8590-AA70E6E02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68BF1-318B-3C1E-6B4E-FB24564F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66C1F2-A803-46E0-9CAE-D5A977159F13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1E29-A975-3F5C-2ED4-6D395BC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67553-2D31-6774-3F85-E5A29DC8C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77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9.png"/><Relationship Id="rId4" Type="http://schemas.openxmlformats.org/officeDocument/2006/relationships/image" Target="../media/image18.gif"/><Relationship Id="rId9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3" Type="http://schemas.openxmlformats.org/officeDocument/2006/relationships/image" Target="../media/image52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5" Type="http://schemas.openxmlformats.org/officeDocument/2006/relationships/image" Target="../media/image270.png"/><Relationship Id="rId10" Type="http://schemas.openxmlformats.org/officeDocument/2006/relationships/image" Target="../media/image400.png"/><Relationship Id="rId4" Type="http://schemas.openxmlformats.org/officeDocument/2006/relationships/image" Target="../media/image53.svg"/><Relationship Id="rId9" Type="http://schemas.openxmlformats.org/officeDocument/2006/relationships/image" Target="../media/image390.png"/><Relationship Id="rId14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80.png"/><Relationship Id="rId3" Type="http://schemas.openxmlformats.org/officeDocument/2006/relationships/image" Target="../media/image52.png"/><Relationship Id="rId7" Type="http://schemas.openxmlformats.org/officeDocument/2006/relationships/image" Target="../media/image370.png"/><Relationship Id="rId12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5" Type="http://schemas.openxmlformats.org/officeDocument/2006/relationships/image" Target="../media/image50.png"/><Relationship Id="rId10" Type="http://schemas.openxmlformats.org/officeDocument/2006/relationships/image" Target="../media/image400.png"/><Relationship Id="rId4" Type="http://schemas.openxmlformats.org/officeDocument/2006/relationships/image" Target="../media/image53.svg"/><Relationship Id="rId9" Type="http://schemas.openxmlformats.org/officeDocument/2006/relationships/image" Target="../media/image390.pn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3" Type="http://schemas.openxmlformats.org/officeDocument/2006/relationships/image" Target="../media/image52.png"/><Relationship Id="rId7" Type="http://schemas.openxmlformats.org/officeDocument/2006/relationships/image" Target="../media/image370.png"/><Relationship Id="rId12" Type="http://schemas.openxmlformats.org/officeDocument/2006/relationships/image" Target="../media/image51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0" Type="http://schemas.openxmlformats.org/officeDocument/2006/relationships/image" Target="../media/image400.png"/><Relationship Id="rId4" Type="http://schemas.openxmlformats.org/officeDocument/2006/relationships/image" Target="../media/image53.svg"/><Relationship Id="rId9" Type="http://schemas.openxmlformats.org/officeDocument/2006/relationships/image" Target="../media/image390.png"/><Relationship Id="rId14" Type="http://schemas.openxmlformats.org/officeDocument/2006/relationships/image" Target="../media/image4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3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10.png"/><Relationship Id="rId10" Type="http://schemas.openxmlformats.org/officeDocument/2006/relationships/image" Target="../media/image57.png"/><Relationship Id="rId4" Type="http://schemas.openxmlformats.org/officeDocument/2006/relationships/image" Target="../media/image53.sv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9EAB1F-4926-4316-D3BA-84589D0E7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9CDDD2-A54A-5648-516E-E299BC125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4300"/>
            <a:ext cx="9144000" cy="21256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803000000090004" pitchFamily="2" charset="0"/>
                <a:ea typeface="Roboto Medium" panose="02000000000000000000" pitchFamily="2" charset="0"/>
              </a:rPr>
              <a:t>Modelling decision-making  with dynamical systems</a:t>
            </a:r>
            <a:endParaRPr lang="en-GB" sz="48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803000000090004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CA779-A5E8-EE78-13C5-90C769C1C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4AB85F-0BE0-5C4A-FEED-2C989D7A6218}"/>
              </a:ext>
            </a:extLst>
          </p:cNvPr>
          <p:cNvSpPr txBox="1"/>
          <p:nvPr/>
        </p:nvSpPr>
        <p:spPr>
          <a:xfrm>
            <a:off x="6650629" y="1819390"/>
            <a:ext cx="4097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Can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Helvetica Neue" panose="02000803000000090004" pitchFamily="2" charset="0"/>
              </a:rPr>
              <a:t> explode to infinity:</a:t>
            </a:r>
          </a:p>
          <a:p>
            <a:pPr marL="342900" indent="-342900">
              <a:buAutoNum type="alphaLcParenR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No</a:t>
            </a:r>
          </a:p>
          <a:p>
            <a:pPr marL="342900" indent="-342900">
              <a:buFontTx/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Depends on parameter values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Yes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B87EAFF-4D7A-E886-D36A-23BC95FF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Non-linear opinion dynamics model (NOD)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11DD32-D1E7-9892-01DA-EA429063F70F}"/>
                  </a:ext>
                </a:extLst>
              </p:cNvPr>
              <p:cNvSpPr txBox="1"/>
              <p:nvPr/>
            </p:nvSpPr>
            <p:spPr>
              <a:xfrm>
                <a:off x="1365250" y="2550841"/>
                <a:ext cx="2539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11DD32-D1E7-9892-01DA-EA429063F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50" y="2550841"/>
                <a:ext cx="2539285" cy="276999"/>
              </a:xfrm>
              <a:prstGeom prst="rect">
                <a:avLst/>
              </a:prstGeom>
              <a:blipFill>
                <a:blip r:embed="rId2"/>
                <a:stretch>
                  <a:fillRect l="-959" t="-2174" r="-3118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CE81C7EB-FC9C-4828-BC58-2A0745134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393" y="3594100"/>
            <a:ext cx="4572009" cy="27432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1EEF3B-6D3D-9DF3-AB5C-9421AAC9A9B1}"/>
              </a:ext>
            </a:extLst>
          </p:cNvPr>
          <p:cNvSpPr txBox="1"/>
          <p:nvPr/>
        </p:nvSpPr>
        <p:spPr>
          <a:xfrm>
            <a:off x="1365250" y="1735502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One agent, two options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6525E-8C00-8210-54D1-01E9AF9D086B}"/>
              </a:ext>
            </a:extLst>
          </p:cNvPr>
          <p:cNvSpPr txBox="1"/>
          <p:nvPr/>
        </p:nvSpPr>
        <p:spPr>
          <a:xfrm>
            <a:off x="647700" y="5718776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This is node of neural network</a:t>
            </a:r>
          </a:p>
          <a:p>
            <a:r>
              <a:rPr lang="en-US" dirty="0">
                <a:latin typeface="Helvetica Neue" panose="02000803000000090004" pitchFamily="2" charset="0"/>
              </a:rPr>
              <a:t>Neurons are complex (REF) and perform computations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A01FBA-409F-A34A-617E-F7FDCD499C78}"/>
              </a:ext>
            </a:extLst>
          </p:cNvPr>
          <p:cNvSpPr/>
          <p:nvPr/>
        </p:nvSpPr>
        <p:spPr>
          <a:xfrm>
            <a:off x="2324099" y="2550841"/>
            <a:ext cx="1580435" cy="276999"/>
          </a:xfrm>
          <a:prstGeom prst="rect">
            <a:avLst/>
          </a:prstGeom>
          <a:noFill/>
          <a:ln w="38100">
            <a:solidFill>
              <a:srgbClr val="00BF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F3D32C-B6FB-784B-1612-76A9F3CECA7F}"/>
              </a:ext>
            </a:extLst>
          </p:cNvPr>
          <p:cNvSpPr/>
          <p:nvPr/>
        </p:nvSpPr>
        <p:spPr>
          <a:xfrm>
            <a:off x="1782691" y="2550841"/>
            <a:ext cx="490610" cy="276999"/>
          </a:xfrm>
          <a:prstGeom prst="rect">
            <a:avLst/>
          </a:prstGeom>
          <a:noFill/>
          <a:ln w="38100">
            <a:solidFill>
              <a:srgbClr val="F873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4D9EC9-FB10-CB80-F5B4-CEFC12F51CF7}"/>
              </a:ext>
            </a:extLst>
          </p:cNvPr>
          <p:cNvSpPr txBox="1"/>
          <p:nvPr/>
        </p:nvSpPr>
        <p:spPr>
          <a:xfrm>
            <a:off x="2273301" y="2888313"/>
            <a:ext cx="3130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FC4"/>
                </a:solidFill>
                <a:latin typeface="Helvetica Neue" panose="02000803000000090004" pitchFamily="2" charset="0"/>
              </a:rPr>
              <a:t>Constant for high x (tanh is monotonic and has bunded domain)</a:t>
            </a:r>
            <a:endParaRPr lang="en-GB" dirty="0">
              <a:solidFill>
                <a:srgbClr val="00BFC4"/>
              </a:solidFill>
              <a:latin typeface="Helvetica Neue" panose="0200080300000009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D64B5-F49A-7645-3DE2-5F57C8393558}"/>
              </a:ext>
            </a:extLst>
          </p:cNvPr>
          <p:cNvSpPr txBox="1"/>
          <p:nvPr/>
        </p:nvSpPr>
        <p:spPr>
          <a:xfrm>
            <a:off x="1443598" y="2121036"/>
            <a:ext cx="93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736A"/>
                </a:solidFill>
                <a:latin typeface="Helvetica Neue" panose="02000803000000090004" pitchFamily="2" charset="0"/>
              </a:rPr>
              <a:t>Linear</a:t>
            </a:r>
            <a:endParaRPr lang="en-GB" dirty="0">
              <a:solidFill>
                <a:srgbClr val="F8736A"/>
              </a:solidFill>
              <a:latin typeface="Helvetica Neue" panose="0200080300000009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2BF5BC-4350-EDF6-94F2-F6AB8B930E97}"/>
              </a:ext>
            </a:extLst>
          </p:cNvPr>
          <p:cNvSpPr txBox="1"/>
          <p:nvPr/>
        </p:nvSpPr>
        <p:spPr>
          <a:xfrm>
            <a:off x="1177569" y="3872116"/>
            <a:ext cx="40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Linear term wins on constant term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C09930-DE65-E0E3-8C58-858CCBBAF3D0}"/>
                  </a:ext>
                </a:extLst>
              </p:cNvPr>
              <p:cNvSpPr txBox="1"/>
              <p:nvPr/>
            </p:nvSpPr>
            <p:spPr>
              <a:xfrm>
                <a:off x="1365249" y="2550841"/>
                <a:ext cx="2539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C09930-DE65-E0E3-8C58-858CCBBAF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49" y="2550841"/>
                <a:ext cx="2539285" cy="276999"/>
              </a:xfrm>
              <a:prstGeom prst="rect">
                <a:avLst/>
              </a:prstGeom>
              <a:blipFill>
                <a:blip r:embed="rId4"/>
                <a:stretch>
                  <a:fillRect l="-959" t="-2174" r="-3118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3ED5380-DD57-A2B6-F1D3-171F459519B9}"/>
              </a:ext>
            </a:extLst>
          </p:cNvPr>
          <p:cNvSpPr txBox="1"/>
          <p:nvPr/>
        </p:nvSpPr>
        <p:spPr>
          <a:xfrm>
            <a:off x="1365249" y="1735502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One agent, two options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38C2E-E0C5-EF9A-1AE2-D58FF5258D39}"/>
              </a:ext>
            </a:extLst>
          </p:cNvPr>
          <p:cNvSpPr txBox="1"/>
          <p:nvPr/>
        </p:nvSpPr>
        <p:spPr>
          <a:xfrm>
            <a:off x="1443597" y="2121036"/>
            <a:ext cx="93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8736A"/>
                </a:solidFill>
                <a:latin typeface="Helvetica Neue" panose="02000803000000090004" pitchFamily="2" charset="0"/>
              </a:rPr>
              <a:t>Linear</a:t>
            </a:r>
            <a:endParaRPr lang="en-GB" dirty="0">
              <a:solidFill>
                <a:srgbClr val="F8736A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4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105E3-E8C5-F60D-6126-67617419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vs Quantitative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D28A-AD66-8543-8A0A-DF93D851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 more interpretable and robust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D065C-7FCB-3C9E-5D01-2AA2B4B3DF3B}"/>
              </a:ext>
            </a:extLst>
          </p:cNvPr>
          <p:cNvSpPr txBox="1"/>
          <p:nvPr/>
        </p:nvSpPr>
        <p:spPr>
          <a:xfrm>
            <a:off x="3384075" y="2967335"/>
            <a:ext cx="6592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Time series visualization (connect to bifurcation diagrams)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11D889BD-DBC5-6C32-231F-C63E1FFB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7" y="3757920"/>
            <a:ext cx="4572009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7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9854-AD0B-044B-B6EB-B288A797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Bifurcation diagrams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20F35-4CE4-9653-D279-FFFCEF40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function theorem</a:t>
            </a:r>
          </a:p>
          <a:p>
            <a:r>
              <a:rPr lang="en-US" dirty="0"/>
              <a:t>Numerical continuation </a:t>
            </a:r>
            <a:r>
              <a:rPr lang="en-US" dirty="0" err="1"/>
              <a:t>techinques</a:t>
            </a:r>
            <a:endParaRPr lang="en-US" dirty="0"/>
          </a:p>
          <a:p>
            <a:r>
              <a:rPr lang="en-US" dirty="0"/>
              <a:t>Bifurcations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B0415-B2AF-9458-D306-C4CE09FF3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7077"/>
            <a:ext cx="4572009" cy="2743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93598-9E43-F28B-FB48-296C0A05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572137"/>
            <a:ext cx="1709208" cy="102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1BEEF-24DE-D3A6-B4F5-460CD145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539" y="572137"/>
            <a:ext cx="1883311" cy="1129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60D8BD-08C4-4415-9103-3C4C39D47485}"/>
              </a:ext>
            </a:extLst>
          </p:cNvPr>
          <p:cNvSpPr txBox="1"/>
          <p:nvPr/>
        </p:nvSpPr>
        <p:spPr>
          <a:xfrm>
            <a:off x="420703" y="3637065"/>
            <a:ext cx="4097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What is the shape of the Jacobian:</a:t>
            </a:r>
          </a:p>
          <a:p>
            <a:r>
              <a:rPr lang="en-US" dirty="0">
                <a:latin typeface="Helvetica Neue" panose="02000803000000090004" pitchFamily="2" charset="0"/>
              </a:rPr>
              <a:t>a)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F9C976-AA9E-FD2B-1C2A-3F9F320FDC8D}"/>
              </a:ext>
            </a:extLst>
          </p:cNvPr>
          <p:cNvCxnSpPr>
            <a:cxnSpLocks/>
          </p:cNvCxnSpPr>
          <p:nvPr/>
        </p:nvCxnSpPr>
        <p:spPr>
          <a:xfrm>
            <a:off x="3156447" y="5547805"/>
            <a:ext cx="0" cy="787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2E35B8-25FB-6A8E-37CF-22E2EE289F7D}"/>
              </a:ext>
            </a:extLst>
          </p:cNvPr>
          <p:cNvCxnSpPr>
            <a:cxnSpLocks/>
          </p:cNvCxnSpPr>
          <p:nvPr/>
        </p:nvCxnSpPr>
        <p:spPr>
          <a:xfrm flipH="1">
            <a:off x="3156447" y="6335205"/>
            <a:ext cx="1052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F83F29-A3D1-CBE8-D704-D33B03426BF0}"/>
              </a:ext>
            </a:extLst>
          </p:cNvPr>
          <p:cNvSpPr/>
          <p:nvPr/>
        </p:nvSpPr>
        <p:spPr>
          <a:xfrm>
            <a:off x="3164619" y="5558171"/>
            <a:ext cx="1017767" cy="775278"/>
          </a:xfrm>
          <a:custGeom>
            <a:avLst/>
            <a:gdLst>
              <a:gd name="connsiteX0" fmla="*/ 0 w 1017767"/>
              <a:gd name="connsiteY0" fmla="*/ 381677 h 775278"/>
              <a:gd name="connsiteX1" fmla="*/ 242515 w 1017767"/>
              <a:gd name="connsiteY1" fmla="*/ 15 h 775278"/>
              <a:gd name="connsiteX2" fmla="*/ 520811 w 1017767"/>
              <a:gd name="connsiteY2" fmla="*/ 393604 h 775278"/>
              <a:gd name="connsiteX3" fmla="*/ 759350 w 1017767"/>
              <a:gd name="connsiteY3" fmla="*/ 775267 h 775278"/>
              <a:gd name="connsiteX4" fmla="*/ 1017767 w 1017767"/>
              <a:gd name="connsiteY4" fmla="*/ 381677 h 77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767" h="775278">
                <a:moveTo>
                  <a:pt x="0" y="381677"/>
                </a:moveTo>
                <a:cubicBezTo>
                  <a:pt x="77856" y="189852"/>
                  <a:pt x="155713" y="-1973"/>
                  <a:pt x="242515" y="15"/>
                </a:cubicBezTo>
                <a:cubicBezTo>
                  <a:pt x="329317" y="2003"/>
                  <a:pt x="434672" y="264395"/>
                  <a:pt x="520811" y="393604"/>
                </a:cubicBezTo>
                <a:cubicBezTo>
                  <a:pt x="606950" y="522813"/>
                  <a:pt x="676524" y="777255"/>
                  <a:pt x="759350" y="775267"/>
                </a:cubicBezTo>
                <a:cubicBezTo>
                  <a:pt x="842176" y="773279"/>
                  <a:pt x="950181" y="426072"/>
                  <a:pt x="1017767" y="38167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A9689C-131A-D20F-57CE-F2192217679D}"/>
              </a:ext>
            </a:extLst>
          </p:cNvPr>
          <p:cNvCxnSpPr>
            <a:cxnSpLocks/>
          </p:cNvCxnSpPr>
          <p:nvPr/>
        </p:nvCxnSpPr>
        <p:spPr>
          <a:xfrm>
            <a:off x="4680447" y="5547805"/>
            <a:ext cx="0" cy="787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254C9E-868A-7E65-3C2C-72A702279E60}"/>
              </a:ext>
            </a:extLst>
          </p:cNvPr>
          <p:cNvCxnSpPr>
            <a:cxnSpLocks/>
          </p:cNvCxnSpPr>
          <p:nvPr/>
        </p:nvCxnSpPr>
        <p:spPr>
          <a:xfrm flipH="1">
            <a:off x="4680447" y="6335205"/>
            <a:ext cx="1052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7BC76E1-637A-3BBB-9E5A-373CC5561183}"/>
              </a:ext>
            </a:extLst>
          </p:cNvPr>
          <p:cNvSpPr/>
          <p:nvPr/>
        </p:nvSpPr>
        <p:spPr>
          <a:xfrm rot="10800000" flipH="1">
            <a:off x="4679796" y="5547804"/>
            <a:ext cx="918142" cy="775278"/>
          </a:xfrm>
          <a:custGeom>
            <a:avLst/>
            <a:gdLst>
              <a:gd name="connsiteX0" fmla="*/ 0 w 1017767"/>
              <a:gd name="connsiteY0" fmla="*/ 381677 h 775278"/>
              <a:gd name="connsiteX1" fmla="*/ 242515 w 1017767"/>
              <a:gd name="connsiteY1" fmla="*/ 15 h 775278"/>
              <a:gd name="connsiteX2" fmla="*/ 520811 w 1017767"/>
              <a:gd name="connsiteY2" fmla="*/ 393604 h 775278"/>
              <a:gd name="connsiteX3" fmla="*/ 759350 w 1017767"/>
              <a:gd name="connsiteY3" fmla="*/ 775267 h 775278"/>
              <a:gd name="connsiteX4" fmla="*/ 1017767 w 1017767"/>
              <a:gd name="connsiteY4" fmla="*/ 381677 h 77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767" h="775278">
                <a:moveTo>
                  <a:pt x="0" y="381677"/>
                </a:moveTo>
                <a:cubicBezTo>
                  <a:pt x="77856" y="189852"/>
                  <a:pt x="155713" y="-1973"/>
                  <a:pt x="242515" y="15"/>
                </a:cubicBezTo>
                <a:cubicBezTo>
                  <a:pt x="329317" y="2003"/>
                  <a:pt x="434672" y="264395"/>
                  <a:pt x="520811" y="393604"/>
                </a:cubicBezTo>
                <a:cubicBezTo>
                  <a:pt x="606950" y="522813"/>
                  <a:pt x="676524" y="777255"/>
                  <a:pt x="759350" y="775267"/>
                </a:cubicBezTo>
                <a:cubicBezTo>
                  <a:pt x="842176" y="773279"/>
                  <a:pt x="950181" y="426072"/>
                  <a:pt x="1017767" y="38167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F641C5-FF92-971F-F35F-F51E0C3A03B4}"/>
              </a:ext>
            </a:extLst>
          </p:cNvPr>
          <p:cNvCxnSpPr>
            <a:cxnSpLocks/>
          </p:cNvCxnSpPr>
          <p:nvPr/>
        </p:nvCxnSpPr>
        <p:spPr>
          <a:xfrm>
            <a:off x="1059954" y="5451732"/>
            <a:ext cx="0" cy="787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FAC36E-B679-70E6-A7DE-CA744480727D}"/>
              </a:ext>
            </a:extLst>
          </p:cNvPr>
          <p:cNvCxnSpPr>
            <a:cxnSpLocks/>
          </p:cNvCxnSpPr>
          <p:nvPr/>
        </p:nvCxnSpPr>
        <p:spPr>
          <a:xfrm flipH="1">
            <a:off x="1059954" y="6239132"/>
            <a:ext cx="1052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221022-4DDD-9368-1A70-E4DE5BD3342C}"/>
              </a:ext>
            </a:extLst>
          </p:cNvPr>
          <p:cNvCxnSpPr>
            <a:cxnSpLocks/>
          </p:cNvCxnSpPr>
          <p:nvPr/>
        </p:nvCxnSpPr>
        <p:spPr>
          <a:xfrm>
            <a:off x="1569638" y="5285956"/>
            <a:ext cx="0" cy="953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A5C6E70-7D46-F648-0139-014BB61B07BE}"/>
              </a:ext>
            </a:extLst>
          </p:cNvPr>
          <p:cNvCxnSpPr>
            <a:cxnSpLocks/>
          </p:cNvCxnSpPr>
          <p:nvPr/>
        </p:nvCxnSpPr>
        <p:spPr>
          <a:xfrm flipH="1">
            <a:off x="1059954" y="5845432"/>
            <a:ext cx="10341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E7575DC-65F0-0F6E-F0E0-FDBEEC2637BB}"/>
              </a:ext>
            </a:extLst>
          </p:cNvPr>
          <p:cNvSpPr/>
          <p:nvPr/>
        </p:nvSpPr>
        <p:spPr>
          <a:xfrm>
            <a:off x="1061374" y="5466017"/>
            <a:ext cx="1042987" cy="762006"/>
          </a:xfrm>
          <a:custGeom>
            <a:avLst/>
            <a:gdLst>
              <a:gd name="connsiteX0" fmla="*/ 0 w 1042987"/>
              <a:gd name="connsiteY0" fmla="*/ 0 h 762006"/>
              <a:gd name="connsiteX1" fmla="*/ 514350 w 1042987"/>
              <a:gd name="connsiteY1" fmla="*/ 762000 h 762006"/>
              <a:gd name="connsiteX2" fmla="*/ 1042987 w 1042987"/>
              <a:gd name="connsiteY2" fmla="*/ 14288 h 76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2987" h="762006">
                <a:moveTo>
                  <a:pt x="0" y="0"/>
                </a:moveTo>
                <a:cubicBezTo>
                  <a:pt x="170259" y="379809"/>
                  <a:pt x="340519" y="759619"/>
                  <a:pt x="514350" y="762000"/>
                </a:cubicBezTo>
                <a:cubicBezTo>
                  <a:pt x="688181" y="764381"/>
                  <a:pt x="939800" y="96838"/>
                  <a:pt x="1042987" y="1428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91E6232-5235-47AD-171D-516EE8D7E900}"/>
              </a:ext>
            </a:extLst>
          </p:cNvPr>
          <p:cNvCxnSpPr>
            <a:cxnSpLocks/>
          </p:cNvCxnSpPr>
          <p:nvPr/>
        </p:nvCxnSpPr>
        <p:spPr>
          <a:xfrm>
            <a:off x="1067634" y="4431273"/>
            <a:ext cx="0" cy="787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2F59641-5B7D-8EDF-F65B-6773AD74B5B6}"/>
              </a:ext>
            </a:extLst>
          </p:cNvPr>
          <p:cNvCxnSpPr>
            <a:cxnSpLocks/>
          </p:cNvCxnSpPr>
          <p:nvPr/>
        </p:nvCxnSpPr>
        <p:spPr>
          <a:xfrm flipH="1">
            <a:off x="1067634" y="5218673"/>
            <a:ext cx="1052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A9F52E6-8B1F-A7B6-A4B1-25C1FEC5095C}"/>
              </a:ext>
            </a:extLst>
          </p:cNvPr>
          <p:cNvCxnSpPr>
            <a:cxnSpLocks/>
          </p:cNvCxnSpPr>
          <p:nvPr/>
        </p:nvCxnSpPr>
        <p:spPr>
          <a:xfrm>
            <a:off x="1577318" y="4265497"/>
            <a:ext cx="0" cy="953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596119-CC83-F506-C877-4C159B94764C}"/>
              </a:ext>
            </a:extLst>
          </p:cNvPr>
          <p:cNvCxnSpPr>
            <a:cxnSpLocks/>
          </p:cNvCxnSpPr>
          <p:nvPr/>
        </p:nvCxnSpPr>
        <p:spPr>
          <a:xfrm flipH="1">
            <a:off x="1067634" y="4824973"/>
            <a:ext cx="10341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5466FD8-5414-BEBC-A132-6E98F33E9491}"/>
              </a:ext>
            </a:extLst>
          </p:cNvPr>
          <p:cNvSpPr/>
          <p:nvPr/>
        </p:nvSpPr>
        <p:spPr>
          <a:xfrm flipV="1">
            <a:off x="1069054" y="4429516"/>
            <a:ext cx="1042987" cy="801944"/>
          </a:xfrm>
          <a:custGeom>
            <a:avLst/>
            <a:gdLst>
              <a:gd name="connsiteX0" fmla="*/ 0 w 1042987"/>
              <a:gd name="connsiteY0" fmla="*/ 0 h 762006"/>
              <a:gd name="connsiteX1" fmla="*/ 514350 w 1042987"/>
              <a:gd name="connsiteY1" fmla="*/ 762000 h 762006"/>
              <a:gd name="connsiteX2" fmla="*/ 1042987 w 1042987"/>
              <a:gd name="connsiteY2" fmla="*/ 14288 h 76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2987" h="762006">
                <a:moveTo>
                  <a:pt x="0" y="0"/>
                </a:moveTo>
                <a:cubicBezTo>
                  <a:pt x="170259" y="379809"/>
                  <a:pt x="340519" y="759619"/>
                  <a:pt x="514350" y="762000"/>
                </a:cubicBezTo>
                <a:cubicBezTo>
                  <a:pt x="688181" y="764381"/>
                  <a:pt x="939800" y="96838"/>
                  <a:pt x="1042987" y="1428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92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C5C9-24EF-96DB-2FC6-F5B0B36D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bifurcations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D1B56-FD43-147D-0DE3-DCED85AE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Regular form</a:t>
            </a:r>
          </a:p>
          <a:p>
            <a:endParaRPr lang="en-US" dirty="0"/>
          </a:p>
          <a:p>
            <a:r>
              <a:rPr lang="en-US" dirty="0"/>
              <a:t>Saddle node</a:t>
            </a:r>
          </a:p>
          <a:p>
            <a:endParaRPr lang="en-US" dirty="0"/>
          </a:p>
          <a:p>
            <a:r>
              <a:rPr lang="en-US" dirty="0" err="1"/>
              <a:t>Transcritical</a:t>
            </a:r>
            <a:endParaRPr lang="en-US" dirty="0"/>
          </a:p>
          <a:p>
            <a:endParaRPr lang="en-US" dirty="0"/>
          </a:p>
          <a:p>
            <a:r>
              <a:rPr lang="en-US" dirty="0"/>
              <a:t>Pitchfork</a:t>
            </a:r>
          </a:p>
          <a:p>
            <a:endParaRPr lang="en-US" dirty="0"/>
          </a:p>
          <a:p>
            <a:r>
              <a:rPr lang="en-US" dirty="0"/>
              <a:t>Hopf(not show but cite)</a:t>
            </a:r>
          </a:p>
          <a:p>
            <a:endParaRPr lang="en-US" dirty="0"/>
          </a:p>
          <a:p>
            <a:r>
              <a:rPr lang="en-US" dirty="0"/>
              <a:t>Universal unfolding theorem (from pitchfork to other) (show diagram)</a:t>
            </a:r>
          </a:p>
          <a:p>
            <a:endParaRPr lang="en-US" dirty="0"/>
          </a:p>
          <a:p>
            <a:r>
              <a:rPr lang="en-US" dirty="0"/>
              <a:t>Applicable also for high dimensional dynamical systems (Lyapunov-</a:t>
            </a:r>
            <a:r>
              <a:rPr lang="en-US" dirty="0" err="1"/>
              <a:t>Smhidt</a:t>
            </a:r>
            <a:r>
              <a:rPr lang="en-US" dirty="0"/>
              <a:t> central manifold model reductions)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82B4A-FF94-DD5B-850D-17078CCD64F8}"/>
              </a:ext>
            </a:extLst>
          </p:cNvPr>
          <p:cNvSpPr txBox="1"/>
          <p:nvPr/>
        </p:nvSpPr>
        <p:spPr>
          <a:xfrm>
            <a:off x="4935553" y="2513115"/>
            <a:ext cx="4097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What are the possible shapes of a bifurcation diagrams?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95C03-4D35-ED18-120E-0D723F460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1" y="2178049"/>
            <a:ext cx="2940054" cy="17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8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C4D1EC4C-EEEB-5BEF-231F-6D053662A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0" y="3012232"/>
            <a:ext cx="2518596" cy="15111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EC8515-969B-CDBF-26C8-E645FC24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Saddle node bifurcation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D3589D-264E-805C-7866-A93FAEA291CD}"/>
                  </a:ext>
                </a:extLst>
              </p:cNvPr>
              <p:cNvSpPr txBox="1"/>
              <p:nvPr/>
            </p:nvSpPr>
            <p:spPr>
              <a:xfrm>
                <a:off x="468972" y="2149650"/>
                <a:ext cx="2575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D3589D-264E-805C-7866-A93FAEA29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72" y="2149650"/>
                <a:ext cx="2575064" cy="276999"/>
              </a:xfrm>
              <a:prstGeom prst="rect">
                <a:avLst/>
              </a:prstGeom>
              <a:blipFill>
                <a:blip r:embed="rId3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A35D2DB-F085-4467-D13F-E693608DA2C0}"/>
              </a:ext>
            </a:extLst>
          </p:cNvPr>
          <p:cNvSpPr txBox="1"/>
          <p:nvPr/>
        </p:nvSpPr>
        <p:spPr>
          <a:xfrm>
            <a:off x="3741761" y="2426649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Eigenvalues of Jacobian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DE708-272D-8ACD-3779-D6551A64EF71}"/>
                  </a:ext>
                </a:extLst>
              </p:cNvPr>
              <p:cNvSpPr txBox="1"/>
              <p:nvPr/>
            </p:nvSpPr>
            <p:spPr>
              <a:xfrm>
                <a:off x="468972" y="2580941"/>
                <a:ext cx="1365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8DE708-272D-8ACD-3779-D6551A64E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72" y="2580941"/>
                <a:ext cx="1365054" cy="276999"/>
              </a:xfrm>
              <a:prstGeom prst="rect">
                <a:avLst/>
              </a:prstGeom>
              <a:blipFill>
                <a:blip r:embed="rId4"/>
                <a:stretch>
                  <a:fillRect l="-2232" t="-2174" r="-6250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DBF0579-DD81-F8C3-8FDE-5586FE6C10F3}"/>
              </a:ext>
            </a:extLst>
          </p:cNvPr>
          <p:cNvSpPr txBox="1"/>
          <p:nvPr/>
        </p:nvSpPr>
        <p:spPr>
          <a:xfrm>
            <a:off x="838200" y="1321356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Normal form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21" name="Picture 20" descr="A graph of the same function&#10;&#10;AI-generated content may be incorrect.">
            <a:extLst>
              <a:ext uri="{FF2B5EF4-FFF2-40B4-BE49-F238E27FC236}">
                <a16:creationId xmlns:a16="http://schemas.microsoft.com/office/drawing/2014/main" id="{0A05532B-2538-90E0-17CB-52D382ECF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06" y="3012232"/>
            <a:ext cx="1177119" cy="11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58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86371-A296-6B3F-35C6-46C550907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7F7589-42A8-7264-B3A6-C2EF2B52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latin typeface="Helvetica Neue" panose="02000803000000090004" pitchFamily="2" charset="0"/>
              </a:rPr>
              <a:t>Transcritical</a:t>
            </a:r>
            <a:r>
              <a:rPr lang="en-US" sz="3600" dirty="0">
                <a:latin typeface="Helvetica Neue" panose="02000803000000090004" pitchFamily="2" charset="0"/>
              </a:rPr>
              <a:t> bifurcation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BC310-EF93-0237-D8F4-E9BD1E6035C8}"/>
                  </a:ext>
                </a:extLst>
              </p:cNvPr>
              <p:cNvSpPr txBox="1"/>
              <p:nvPr/>
            </p:nvSpPr>
            <p:spPr>
              <a:xfrm>
                <a:off x="1365249" y="2241983"/>
                <a:ext cx="2333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2BC310-EF93-0237-D8F4-E9BD1E603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49" y="2241983"/>
                <a:ext cx="2333011" cy="276999"/>
              </a:xfrm>
              <a:prstGeom prst="rect">
                <a:avLst/>
              </a:prstGeom>
              <a:blipFill>
                <a:blip r:embed="rId2"/>
                <a:stretch>
                  <a:fillRect l="-1044" t="-4444" r="-5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5AA8F84-0FFF-6A33-5B37-A2C38053B107}"/>
              </a:ext>
            </a:extLst>
          </p:cNvPr>
          <p:cNvSpPr txBox="1"/>
          <p:nvPr/>
        </p:nvSpPr>
        <p:spPr>
          <a:xfrm>
            <a:off x="1365249" y="1735502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Normal form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B0366D-A2A3-90F1-CE3D-AC06FDFB82D2}"/>
                  </a:ext>
                </a:extLst>
              </p:cNvPr>
              <p:cNvSpPr txBox="1"/>
              <p:nvPr/>
            </p:nvSpPr>
            <p:spPr>
              <a:xfrm>
                <a:off x="1365249" y="2673274"/>
                <a:ext cx="12904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B0366D-A2A3-90F1-CE3D-AC06FDFB8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49" y="2673274"/>
                <a:ext cx="1290417" cy="276999"/>
              </a:xfrm>
              <a:prstGeom prst="rect">
                <a:avLst/>
              </a:prstGeom>
              <a:blipFill>
                <a:blip r:embed="rId3"/>
                <a:stretch>
                  <a:fillRect l="-2358" t="-4444" r="-6132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line graph with dotted lines&#10;&#10;AI-generated content may be incorrect.">
            <a:extLst>
              <a:ext uri="{FF2B5EF4-FFF2-40B4-BE49-F238E27FC236}">
                <a16:creationId xmlns:a16="http://schemas.microsoft.com/office/drawing/2014/main" id="{56FEAA33-DB5D-EA42-0CD6-97EE3D5AD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5" y="4032249"/>
            <a:ext cx="3894671" cy="2336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FEE081-3E70-59D4-7DCB-D0CE2880E06C}"/>
              </a:ext>
            </a:extLst>
          </p:cNvPr>
          <p:cNvSpPr txBox="1"/>
          <p:nvPr/>
        </p:nvSpPr>
        <p:spPr>
          <a:xfrm>
            <a:off x="7924800" y="2673274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Eigenvalues of Jacobian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14" name="Picture 13" descr="A graph of the same function&#10;&#10;AI-generated content may be incorrect.">
            <a:extLst>
              <a:ext uri="{FF2B5EF4-FFF2-40B4-BE49-F238E27FC236}">
                <a16:creationId xmlns:a16="http://schemas.microsoft.com/office/drawing/2014/main" id="{2273F86F-8B72-746F-5125-1C198D9A9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0" y="3510518"/>
            <a:ext cx="2427652" cy="242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80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98EAC-AF7E-6320-51DD-DB680457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E235E4-4989-0DD5-4F93-0EA2E464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Pitchfork bifurcation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59B54B-AA1C-3786-7CC4-1F08115EC428}"/>
                  </a:ext>
                </a:extLst>
              </p:cNvPr>
              <p:cNvSpPr txBox="1"/>
              <p:nvPr/>
            </p:nvSpPr>
            <p:spPr>
              <a:xfrm>
                <a:off x="1365249" y="2241983"/>
                <a:ext cx="220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59B54B-AA1C-3786-7CC4-1F08115EC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49" y="2241983"/>
                <a:ext cx="2205412" cy="276999"/>
              </a:xfrm>
              <a:prstGeom prst="rect">
                <a:avLst/>
              </a:prstGeom>
              <a:blipFill>
                <a:blip r:embed="rId2"/>
                <a:stretch>
                  <a:fillRect l="-1381" t="-4444" r="-55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9D0D121-9116-7444-8D1D-51D011145197}"/>
              </a:ext>
            </a:extLst>
          </p:cNvPr>
          <p:cNvSpPr txBox="1"/>
          <p:nvPr/>
        </p:nvSpPr>
        <p:spPr>
          <a:xfrm>
            <a:off x="1365249" y="1700022"/>
            <a:ext cx="347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Normal form (supercritical)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E06A45-6089-CB1B-E28E-99F6B08C399E}"/>
                  </a:ext>
                </a:extLst>
              </p:cNvPr>
              <p:cNvSpPr txBox="1"/>
              <p:nvPr/>
            </p:nvSpPr>
            <p:spPr>
              <a:xfrm>
                <a:off x="1365249" y="2673274"/>
                <a:ext cx="12904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E06A45-6089-CB1B-E28E-99F6B08C3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49" y="2673274"/>
                <a:ext cx="1290417" cy="276999"/>
              </a:xfrm>
              <a:prstGeom prst="rect">
                <a:avLst/>
              </a:prstGeom>
              <a:blipFill>
                <a:blip r:embed="rId3"/>
                <a:stretch>
                  <a:fillRect l="-2358" t="-4444" r="-6132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n imaginary function&#10;&#10;AI-generated content may be incorrect.">
            <a:extLst>
              <a:ext uri="{FF2B5EF4-FFF2-40B4-BE49-F238E27FC236}">
                <a16:creationId xmlns:a16="http://schemas.microsoft.com/office/drawing/2014/main" id="{3683563A-B8EF-3F0F-2D4B-C36E5470B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50" y="4705550"/>
            <a:ext cx="1739900" cy="1739900"/>
          </a:xfrm>
          <a:prstGeom prst="rect">
            <a:avLst/>
          </a:prstGeom>
        </p:spPr>
      </p:pic>
      <p:pic>
        <p:nvPicPr>
          <p:cNvPr id="10" name="Picture 9" descr="A diagram of a function&#10;&#10;AI-generated content may be incorrect.">
            <a:extLst>
              <a:ext uri="{FF2B5EF4-FFF2-40B4-BE49-F238E27FC236}">
                <a16:creationId xmlns:a16="http://schemas.microsoft.com/office/drawing/2014/main" id="{E2A67169-CF46-1EEA-E14A-0965E5100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45" y="3429000"/>
            <a:ext cx="1612905" cy="967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5D89B3-3DD5-14E4-C5A9-0B9025A42083}"/>
              </a:ext>
            </a:extLst>
          </p:cNvPr>
          <p:cNvSpPr txBox="1"/>
          <p:nvPr/>
        </p:nvSpPr>
        <p:spPr>
          <a:xfrm>
            <a:off x="7226299" y="1624369"/>
            <a:ext cx="347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Normal form (subcritical)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1F85E1-16BD-0116-6442-584136EA0B2D}"/>
                  </a:ext>
                </a:extLst>
              </p:cNvPr>
              <p:cNvSpPr txBox="1"/>
              <p:nvPr/>
            </p:nvSpPr>
            <p:spPr>
              <a:xfrm>
                <a:off x="7461249" y="2124132"/>
                <a:ext cx="2205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1F85E1-16BD-0116-6442-584136EA0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49" y="2124132"/>
                <a:ext cx="2205412" cy="276999"/>
              </a:xfrm>
              <a:prstGeom prst="rect">
                <a:avLst/>
              </a:prstGeom>
              <a:blipFill>
                <a:blip r:embed="rId6"/>
                <a:stretch>
                  <a:fillRect l="-1381" t="-2174" r="-552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34EF81-62A4-EDA9-BA0B-E5057BE0FFFA}"/>
                  </a:ext>
                </a:extLst>
              </p:cNvPr>
              <p:cNvSpPr txBox="1"/>
              <p:nvPr/>
            </p:nvSpPr>
            <p:spPr>
              <a:xfrm>
                <a:off x="7461249" y="2555423"/>
                <a:ext cx="12904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34EF81-62A4-EDA9-BA0B-E5057BE0F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49" y="2555423"/>
                <a:ext cx="1290417" cy="276999"/>
              </a:xfrm>
              <a:prstGeom prst="rect">
                <a:avLst/>
              </a:prstGeom>
              <a:blipFill>
                <a:blip r:embed="rId7"/>
                <a:stretch>
                  <a:fillRect l="-2358" t="-2174" r="-6132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diagram of a function&#10;&#10;AI-generated content may be incorrect.">
            <a:extLst>
              <a:ext uri="{FF2B5EF4-FFF2-40B4-BE49-F238E27FC236}">
                <a16:creationId xmlns:a16="http://schemas.microsoft.com/office/drawing/2014/main" id="{79253965-F552-FF7D-AE84-6E0296EABE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92" y="3139750"/>
            <a:ext cx="2559926" cy="1535956"/>
          </a:xfrm>
          <a:prstGeom prst="rect">
            <a:avLst/>
          </a:prstGeom>
        </p:spPr>
      </p:pic>
      <p:pic>
        <p:nvPicPr>
          <p:cNvPr id="19" name="Picture 18" descr="A graph with a line and dots&#10;&#10;AI-generated content may be incorrect.">
            <a:extLst>
              <a:ext uri="{FF2B5EF4-FFF2-40B4-BE49-F238E27FC236}">
                <a16:creationId xmlns:a16="http://schemas.microsoft.com/office/drawing/2014/main" id="{8250A96B-4C0B-9A9E-A88A-1CD1EE07B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69" y="4832293"/>
            <a:ext cx="1660582" cy="1660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112E6C-2888-4D9A-0655-B3843103517C}"/>
                  </a:ext>
                </a:extLst>
              </p:cNvPr>
              <p:cNvSpPr txBox="1"/>
              <p:nvPr/>
            </p:nvSpPr>
            <p:spPr>
              <a:xfrm>
                <a:off x="3164007" y="5523829"/>
                <a:ext cx="62399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Which bifurcation does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 have?</a:t>
                </a:r>
                <a:endParaRPr lang="en-GB" dirty="0"/>
              </a:p>
              <a:p>
                <a:r>
                  <a:rPr lang="en-US" dirty="0">
                    <a:latin typeface="Helvetica Neue" panose="02000803000000090004" pitchFamily="2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112E6C-2888-4D9A-0655-B38431035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007" y="5523829"/>
                <a:ext cx="6239987" cy="646331"/>
              </a:xfrm>
              <a:prstGeom prst="rect">
                <a:avLst/>
              </a:prstGeom>
              <a:blipFill>
                <a:blip r:embed="rId10"/>
                <a:stretch>
                  <a:fillRect l="-781" t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40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F0CD1-F757-C865-23F9-ACF24F2C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8C9F0C-9A02-E341-61C7-A8388C84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Universal unfolding theorem</a:t>
            </a:r>
            <a:endParaRPr lang="en-GB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2DD749-F868-C4A9-4E25-F3E0E37B04E2}"/>
                  </a:ext>
                </a:extLst>
              </p:cNvPr>
              <p:cNvSpPr txBox="1"/>
              <p:nvPr/>
            </p:nvSpPr>
            <p:spPr>
              <a:xfrm>
                <a:off x="566199" y="1690688"/>
                <a:ext cx="10418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There are a finite number of ways the bifurcation of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transforms into the bifurcation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the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unfolding parameters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correspond to a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parametric perturbation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2DD749-F868-C4A9-4E25-F3E0E37B0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99" y="1690688"/>
                <a:ext cx="10418633" cy="646331"/>
              </a:xfrm>
              <a:prstGeom prst="rect">
                <a:avLst/>
              </a:prstGeom>
              <a:blipFill>
                <a:blip r:embed="rId2"/>
                <a:stretch>
                  <a:fillRect t="-6604" r="-234" b="-13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81241B-01B4-7F6B-DE4D-DE7F6E793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582" y="2825907"/>
            <a:ext cx="6391503" cy="3959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91060-E9E3-89A7-BA6C-614BDD422F0C}"/>
              </a:ext>
            </a:extLst>
          </p:cNvPr>
          <p:cNvSpPr txBox="1"/>
          <p:nvPr/>
        </p:nvSpPr>
        <p:spPr>
          <a:xfrm>
            <a:off x="4140430" y="2423065"/>
            <a:ext cx="363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Universal unfolding of pitchfork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42FB5B-9AAB-5D99-610E-0AE609F05D7B}"/>
                  </a:ext>
                </a:extLst>
              </p:cNvPr>
              <p:cNvSpPr txBox="1"/>
              <p:nvPr/>
            </p:nvSpPr>
            <p:spPr>
              <a:xfrm>
                <a:off x="8381998" y="3923941"/>
                <a:ext cx="357505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Evidence for options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 is an unfolding parameter. Whatever the details of decision-making system, evidence will produce the same bifurcation!!!!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42FB5B-9AAB-5D99-610E-0AE609F05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8" y="3923941"/>
                <a:ext cx="3575052" cy="1477328"/>
              </a:xfrm>
              <a:prstGeom prst="rect">
                <a:avLst/>
              </a:prstGeom>
              <a:blipFill>
                <a:blip r:embed="rId4"/>
                <a:stretch>
                  <a:fillRect l="-1365" t="-2479" r="-2218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EAED9C-06AC-E550-F830-E468A606D116}"/>
                  </a:ext>
                </a:extLst>
              </p:cNvPr>
              <p:cNvSpPr txBox="1"/>
              <p:nvPr/>
            </p:nvSpPr>
            <p:spPr>
              <a:xfrm>
                <a:off x="4140430" y="2911953"/>
                <a:ext cx="3911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EAED9C-06AC-E550-F830-E468A606D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430" y="2911953"/>
                <a:ext cx="3911135" cy="276999"/>
              </a:xfrm>
              <a:prstGeom prst="rect">
                <a:avLst/>
              </a:prstGeom>
              <a:blipFill>
                <a:blip r:embed="rId5"/>
                <a:stretch>
                  <a:fillRect l="-467" t="-4444" r="-77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E72F01-83FC-BF93-A00B-6949453A09D5}"/>
                  </a:ext>
                </a:extLst>
              </p:cNvPr>
              <p:cNvSpPr txBox="1"/>
              <p:nvPr/>
            </p:nvSpPr>
            <p:spPr>
              <a:xfrm>
                <a:off x="260350" y="6152405"/>
                <a:ext cx="11830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Bifurcation theory tells the number of parameters that describe the unfolding of a bifurcation. For the pitchfork,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. 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E72F01-83FC-BF93-A00B-6949453A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50" y="6152405"/>
                <a:ext cx="11830050" cy="646331"/>
              </a:xfrm>
              <a:prstGeom prst="rect">
                <a:avLst/>
              </a:prstGeom>
              <a:blipFill>
                <a:blip r:embed="rId6"/>
                <a:stretch>
                  <a:fillRect l="-464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lines and curves&#10;&#10;AI-generated content may be incorrect.">
            <a:extLst>
              <a:ext uri="{FF2B5EF4-FFF2-40B4-BE49-F238E27FC236}">
                <a16:creationId xmlns:a16="http://schemas.microsoft.com/office/drawing/2014/main" id="{0B36CCF5-AE16-9221-44C8-0B5C41093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638" y="2733381"/>
            <a:ext cx="3511550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43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157D-FA37-F00B-A193-BC824775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15" y="371370"/>
            <a:ext cx="3395532" cy="2831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90381-3D05-2125-FA35-5E06655D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2" y="-65449"/>
            <a:ext cx="4821875" cy="1734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A5E99-089A-ACB5-2822-981897282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65" y="1856829"/>
            <a:ext cx="3131661" cy="3454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77B7FA-E252-7F91-2055-A46E578BA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21" y="1900136"/>
            <a:ext cx="5651215" cy="1792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94FAD9-725D-1E33-0DF6-1C1793843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3225" y="135481"/>
            <a:ext cx="4591691" cy="3067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DFD88C-9226-15A9-5722-FD4DE4E6B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870" y="580517"/>
            <a:ext cx="4551731" cy="1792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DBC9B9-AEF2-A796-3917-88734A522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9486" y="5030867"/>
            <a:ext cx="2295845" cy="21529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C69909-0625-9A1D-771C-BD0CE724A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1854" y="4379021"/>
            <a:ext cx="4591691" cy="9535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ACA174-BC1D-8A92-CCBA-98E132AC95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1775" y="4557261"/>
            <a:ext cx="2833111" cy="22639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7336BA-D550-EEB9-6F6B-E14033E19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5716" y="5465728"/>
            <a:ext cx="4396942" cy="12832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1A1F4B-8518-2AD0-CC3A-EAED4487F5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806" y="4557261"/>
            <a:ext cx="3853085" cy="22110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1898BC-2831-1E9B-C54B-86818C171B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1612" y="4479563"/>
            <a:ext cx="5718495" cy="13118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8111EDC-D506-BD04-3906-B9C0B1B3DF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7103" y="2314419"/>
            <a:ext cx="2457793" cy="22291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E3649-2B2E-C0C4-DD63-FDBE0E3C0A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62849" y="4477006"/>
            <a:ext cx="8297433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6E1C94A-24C5-B5E3-7FD1-66F0EE496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2212" y="857250"/>
            <a:ext cx="7267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84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F5EDF0-4F07-2DA9-2D27-3DFE9DB6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Summary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01E627-6A21-B9B9-DF86-A6DBDC198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87837" cy="20893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What we do</a:t>
            </a:r>
          </a:p>
          <a:p>
            <a:pPr marL="514350" indent="-514350">
              <a:buAutoNum type="arabicParenR"/>
            </a:pPr>
            <a:r>
              <a:rPr lang="en-US" dirty="0">
                <a:latin typeface="Helvetica Neue" panose="02000803000000090004" pitchFamily="2" charset="0"/>
              </a:rPr>
              <a:t>Briefly discuss pros and cons of using dynamical systems to model decision-making </a:t>
            </a:r>
          </a:p>
          <a:p>
            <a:pPr marL="514350" indent="-514350">
              <a:buAutoNum type="arabicParenR"/>
            </a:pPr>
            <a:r>
              <a:rPr lang="en-US" dirty="0">
                <a:latin typeface="Helvetica Neue" panose="02000803000000090004" pitchFamily="2" charset="0"/>
              </a:rPr>
              <a:t>Investigate a general but unrealistic model of decision-making</a:t>
            </a:r>
          </a:p>
          <a:p>
            <a:pPr marL="514350" indent="-514350">
              <a:buAutoNum type="arabicParenR"/>
            </a:pPr>
            <a:r>
              <a:rPr lang="en-US" dirty="0">
                <a:latin typeface="Helvetica Neue" panose="02000803000000090004" pitchFamily="2" charset="0"/>
              </a:rPr>
              <a:t>How </a:t>
            </a:r>
            <a:r>
              <a:rPr lang="en-US" dirty="0" err="1">
                <a:latin typeface="Helvetica Neue" panose="02000803000000090004" pitchFamily="2" charset="0"/>
              </a:rPr>
              <a:t>bifurcatins</a:t>
            </a:r>
            <a:endParaRPr lang="en-US" dirty="0">
              <a:latin typeface="Helvetica Neue" panose="02000803000000090004" pitchFamily="2" charset="0"/>
            </a:endParaRPr>
          </a:p>
          <a:p>
            <a:pPr marL="514350" indent="-514350">
              <a:buAutoNum type="arabicParenR"/>
            </a:pPr>
            <a:endParaRPr lang="en-GB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65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6CA-3A70-C3BC-3187-883FAA37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Histeresis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045A87-AFAD-649B-3487-3AFB8E687EF4}"/>
                  </a:ext>
                </a:extLst>
              </p:cNvPr>
              <p:cNvSpPr txBox="1"/>
              <p:nvPr/>
            </p:nvSpPr>
            <p:spPr>
              <a:xfrm>
                <a:off x="7437271" y="5941111"/>
                <a:ext cx="4097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How will NOD unfold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:(show </a:t>
                </a:r>
                <a:r>
                  <a:rPr lang="en-US" dirty="0" err="1">
                    <a:latin typeface="Helvetica Neue" panose="02000803000000090004" pitchFamily="2" charset="0"/>
                  </a:rPr>
                  <a:t>jacobian</a:t>
                </a:r>
                <a:r>
                  <a:rPr lang="en-US" dirty="0">
                    <a:latin typeface="Helvetica Neue" panose="0200080300000009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045A87-AFAD-649B-3487-3AFB8E687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71" y="5941111"/>
                <a:ext cx="4097773" cy="646331"/>
              </a:xfrm>
              <a:prstGeom prst="rect">
                <a:avLst/>
              </a:prstGeom>
              <a:blipFill>
                <a:blip r:embed="rId2"/>
                <a:stretch>
                  <a:fillRect l="-1190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9EC8EE-BA8F-A2C6-E3E5-D4982E560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19" y="16398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Catastrophe plot </a:t>
            </a:r>
          </a:p>
          <a:p>
            <a:endParaRPr lang="en-US" dirty="0"/>
          </a:p>
          <a:p>
            <a:r>
              <a:rPr lang="en-US" dirty="0"/>
              <a:t>Memory and path dependency</a:t>
            </a:r>
          </a:p>
          <a:p>
            <a:endParaRPr lang="en-US" dirty="0"/>
          </a:p>
          <a:p>
            <a:r>
              <a:rPr lang="en-US" dirty="0"/>
              <a:t>Impact for flexibility</a:t>
            </a:r>
          </a:p>
          <a:p>
            <a:endParaRPr lang="en-US" dirty="0"/>
          </a:p>
          <a:p>
            <a:r>
              <a:rPr lang="en-US" dirty="0"/>
              <a:t>Show three-dimensional plot</a:t>
            </a:r>
          </a:p>
          <a:p>
            <a:endParaRPr lang="en-US" dirty="0"/>
          </a:p>
          <a:p>
            <a:r>
              <a:rPr lang="en-US" dirty="0"/>
              <a:t>Problem of dynamical systems: inputs are parameters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092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C7E5-3191-8357-664F-4F707AB7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Ultra-sensitivity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17E30-03EA-8DAA-385D-8B75AB5D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supercritical to subcritical </a:t>
            </a:r>
          </a:p>
          <a:p>
            <a:endParaRPr lang="en-US" dirty="0"/>
          </a:p>
          <a:p>
            <a:r>
              <a:rPr lang="en-US" dirty="0"/>
              <a:t>Role of thresholds for decision-making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487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93FC-368E-3374-786C-AB377473E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6776-F252-4666-A022-ACB6E169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time-scales and state dependent attention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5B79D-C707-1FCF-9CFF-EC2FC8D5D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nullclines for flexible decision-making</a:t>
            </a:r>
          </a:p>
          <a:p>
            <a:r>
              <a:rPr lang="en-US" dirty="0"/>
              <a:t>Subcriticality for decision-making, digital response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4CE91-3C73-9310-DC50-985944BB7FE4}"/>
              </a:ext>
            </a:extLst>
          </p:cNvPr>
          <p:cNvSpPr txBox="1"/>
          <p:nvPr/>
        </p:nvSpPr>
        <p:spPr>
          <a:xfrm>
            <a:off x="2130663" y="3300932"/>
            <a:ext cx="321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How will it unfold? (Draw)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391E580-A660-3AB3-77C5-0C8B8A356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3972" y="0"/>
            <a:ext cx="8004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3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172B-668E-39F4-0391-05FB33E1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time-scales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1929-B067-16C7-9636-D20264DAE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err="1"/>
              <a:t>dimenisions</a:t>
            </a:r>
            <a:r>
              <a:rPr lang="en-US" dirty="0"/>
              <a:t>, phase plane </a:t>
            </a:r>
          </a:p>
          <a:p>
            <a:endParaRPr lang="en-US" dirty="0"/>
          </a:p>
          <a:p>
            <a:r>
              <a:rPr lang="en-US" dirty="0"/>
              <a:t>Singular perturbation theory</a:t>
            </a:r>
          </a:p>
          <a:p>
            <a:endParaRPr lang="en-US" dirty="0"/>
          </a:p>
          <a:p>
            <a:r>
              <a:rPr lang="en-US" dirty="0"/>
              <a:t>With separation of timescales, phase plane is a bifurcation plot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2216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6CE5F0-974E-DE15-4A97-7E5DABC7DF1E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Two individuals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1716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21667-E399-E6B9-38DD-D7B512FC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5A6A47-4A38-01C5-A751-62BD998DE290}"/>
              </a:ext>
            </a:extLst>
          </p:cNvPr>
          <p:cNvSpPr txBox="1">
            <a:spLocks/>
          </p:cNvSpPr>
          <p:nvPr/>
        </p:nvSpPr>
        <p:spPr>
          <a:xfrm>
            <a:off x="838200" y="261837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3FCE8-B5E3-0BD2-B599-4DB90880B955}"/>
              </a:ext>
            </a:extLst>
          </p:cNvPr>
          <p:cNvSpPr txBox="1"/>
          <p:nvPr/>
        </p:nvSpPr>
        <p:spPr>
          <a:xfrm>
            <a:off x="1087272" y="1455566"/>
            <a:ext cx="1001745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Neue" panose="02000803000000090004" pitchFamily="2" charset="0"/>
              </a:rPr>
              <a:t>Why do we care about symmetries in dynamical systems?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06D04-38FC-C68A-8B51-D337D72F5283}"/>
              </a:ext>
            </a:extLst>
          </p:cNvPr>
          <p:cNvSpPr txBox="1"/>
          <p:nvPr/>
        </p:nvSpPr>
        <p:spPr>
          <a:xfrm>
            <a:off x="1586967" y="2571942"/>
            <a:ext cx="267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1) Model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F9D3E-3F4B-8C7A-4430-325120D990E1}"/>
              </a:ext>
            </a:extLst>
          </p:cNvPr>
          <p:cNvSpPr txBox="1"/>
          <p:nvPr/>
        </p:nvSpPr>
        <p:spPr>
          <a:xfrm>
            <a:off x="8640319" y="2522719"/>
            <a:ext cx="225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2) Model analysis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5808-7BAB-044A-8180-D2260C7E1396}"/>
              </a:ext>
            </a:extLst>
          </p:cNvPr>
          <p:cNvSpPr txBox="1"/>
          <p:nvPr/>
        </p:nvSpPr>
        <p:spPr>
          <a:xfrm>
            <a:off x="346789" y="3234844"/>
            <a:ext cx="633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All decision-making systems should exhibit symmetry. This models decision-making in absence of evidence.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Problem of symmetry-breaking: problem of deadlock (individual) and consensus formation (collective)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32EA79-2206-1689-3F66-DC8B88E2EADC}"/>
              </a:ext>
            </a:extLst>
          </p:cNvPr>
          <p:cNvSpPr txBox="1"/>
          <p:nvPr/>
        </p:nvSpPr>
        <p:spPr>
          <a:xfrm>
            <a:off x="4259653" y="5891631"/>
            <a:ext cx="263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  <a:cs typeface="Poppins Medium" panose="00000600000000000000" pitchFamily="2" charset="0"/>
              </a:rPr>
              <a:t>Buridan’s ass</a:t>
            </a:r>
            <a:endParaRPr lang="en-GB" dirty="0">
              <a:latin typeface="Helvetica Neue" panose="02000803000000090004" pitchFamily="2" charset="0"/>
              <a:cs typeface="Poppins Medium" panose="00000600000000000000" pitchFamily="2" charset="0"/>
            </a:endParaRPr>
          </a:p>
        </p:txBody>
      </p:sp>
      <p:pic>
        <p:nvPicPr>
          <p:cNvPr id="16" name="Picture 4" descr="Insubordinate Lives: The Invisible Tension of a Second-Language – the  polyphony">
            <a:extLst>
              <a:ext uri="{FF2B5EF4-FFF2-40B4-BE49-F238E27FC236}">
                <a16:creationId xmlns:a16="http://schemas.microsoft.com/office/drawing/2014/main" id="{82F693B6-1EF2-7498-D049-5E92FC2F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7" y="5261167"/>
            <a:ext cx="2184624" cy="139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805C11-E69E-8BF4-B820-C87132CF6204}"/>
              </a:ext>
            </a:extLst>
          </p:cNvPr>
          <p:cNvSpPr txBox="1"/>
          <p:nvPr/>
        </p:nvSpPr>
        <p:spPr>
          <a:xfrm>
            <a:off x="7941767" y="3227286"/>
            <a:ext cx="4020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 model with symmetry can be reduced and simplified. </a:t>
            </a:r>
          </a:p>
          <a:p>
            <a:r>
              <a:rPr lang="en-US" dirty="0">
                <a:latin typeface="Helvetica Neue" panose="02000803000000090004" pitchFamily="2" charset="0"/>
              </a:rPr>
              <a:t>Example: mapping between ring attractor (many dimensions) and drift-diffusion (one dimensional)</a:t>
            </a:r>
          </a:p>
        </p:txBody>
      </p:sp>
      <p:pic>
        <p:nvPicPr>
          <p:cNvPr id="4" name="Picture 3" descr="A silhouette of horses pulling a horse&#10;&#10;AI-generated content may be incorrect.">
            <a:extLst>
              <a:ext uri="{FF2B5EF4-FFF2-40B4-BE49-F238E27FC236}">
                <a16:creationId xmlns:a16="http://schemas.microsoft.com/office/drawing/2014/main" id="{1C849752-FB47-38A3-1DB7-25D0E81E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42" y="3105666"/>
            <a:ext cx="6338591" cy="22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9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EAAF-DF3A-17E3-0344-7F0360CB9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62AFC09-9D2B-E47E-6941-B974545132E3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C683AA-3E0A-B95C-5505-6A18FD4F3417}"/>
                  </a:ext>
                </a:extLst>
              </p:cNvPr>
              <p:cNvSpPr txBox="1"/>
              <p:nvPr/>
            </p:nvSpPr>
            <p:spPr>
              <a:xfrm>
                <a:off x="134936" y="972921"/>
                <a:ext cx="118062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-equivariant (symmetric under the action of a member of the group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 A group is a collection of transformations that are closed in respect to an operation that has associative property, and identity element, and an inverse. For our purposes, γ is a matrix and the operation is the dot product.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C683AA-3E0A-B95C-5505-6A18FD4F3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6" y="972921"/>
                <a:ext cx="11806285" cy="1200329"/>
              </a:xfrm>
              <a:prstGeom prst="rect">
                <a:avLst/>
              </a:prstGeom>
              <a:blipFill>
                <a:blip r:embed="rId2"/>
                <a:stretch>
                  <a:fillRect t="-3553" r="-52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E41734E9-0132-8636-6E3E-340EB5796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715" y="3295933"/>
            <a:ext cx="3234521" cy="3234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2DF439-2D74-1BA2-CE8D-081830518DA5}"/>
                  </a:ext>
                </a:extLst>
              </p:cNvPr>
              <p:cNvSpPr txBox="1"/>
              <p:nvPr/>
            </p:nvSpPr>
            <p:spPr>
              <a:xfrm>
                <a:off x="437522" y="2079430"/>
                <a:ext cx="113042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Two ways to establish symmetry:</a:t>
                </a:r>
              </a:p>
              <a:p>
                <a:pPr marL="342900" indent="-342900">
                  <a:buAutoNum type="arabicParenR"/>
                </a:pPr>
                <a:r>
                  <a:rPr lang="en-US" dirty="0">
                    <a:latin typeface="Helvetica Neue" panose="02000803000000090004" pitchFamily="2" charset="0"/>
                  </a:rPr>
                  <a:t>Verify the criteria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Proof: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latin typeface="Helvetica Neue" panose="02000803000000090004" pitchFamily="2" charset="0"/>
                </a:endParaRPr>
              </a:p>
              <a:p>
                <a:r>
                  <a:rPr lang="en-US" dirty="0">
                    <a:latin typeface="Helvetica Neue" panose="02000803000000090004" pitchFamily="2" charset="0"/>
                  </a:rPr>
                  <a:t>2) Just look at the vector field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2DF439-2D74-1BA2-CE8D-081830518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22" y="2079430"/>
                <a:ext cx="11304255" cy="923330"/>
              </a:xfrm>
              <a:prstGeom prst="rect">
                <a:avLst/>
              </a:prstGeom>
              <a:blipFill>
                <a:blip r:embed="rId5"/>
                <a:stretch>
                  <a:fillRect l="-485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069DAEE-77F5-56C3-490B-5186776FB282}"/>
              </a:ext>
            </a:extLst>
          </p:cNvPr>
          <p:cNvSpPr txBox="1"/>
          <p:nvPr/>
        </p:nvSpPr>
        <p:spPr>
          <a:xfrm>
            <a:off x="4132618" y="3035903"/>
            <a:ext cx="348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Under what transformation(s) is the system equivariant: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8C74FF-2387-3F26-A886-75E2464A9C2F}"/>
                  </a:ext>
                </a:extLst>
              </p:cNvPr>
              <p:cNvSpPr txBox="1"/>
              <p:nvPr/>
            </p:nvSpPr>
            <p:spPr>
              <a:xfrm>
                <a:off x="4358089" y="3924281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8C74FF-2387-3F26-A886-75E2464A9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089" y="3924281"/>
                <a:ext cx="933269" cy="461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4B417D-ACF6-2E0E-F6E8-16234A988A24}"/>
                  </a:ext>
                </a:extLst>
              </p:cNvPr>
              <p:cNvSpPr txBox="1"/>
              <p:nvPr/>
            </p:nvSpPr>
            <p:spPr>
              <a:xfrm>
                <a:off x="5857432" y="4626454"/>
                <a:ext cx="93326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4B417D-ACF6-2E0E-F6E8-16234A988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2" y="4626454"/>
                <a:ext cx="933268" cy="461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1DFE7E-673D-C04F-E7C0-EC93FF19D8AE}"/>
                  </a:ext>
                </a:extLst>
              </p:cNvPr>
              <p:cNvSpPr txBox="1"/>
              <p:nvPr/>
            </p:nvSpPr>
            <p:spPr>
              <a:xfrm>
                <a:off x="4401101" y="4633409"/>
                <a:ext cx="760144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1DFE7E-673D-C04F-E7C0-EC93FF19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101" y="4633409"/>
                <a:ext cx="760144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806778-DDC3-512A-189F-380B2BF38D1E}"/>
                  </a:ext>
                </a:extLst>
              </p:cNvPr>
              <p:cNvSpPr txBox="1"/>
              <p:nvPr/>
            </p:nvSpPr>
            <p:spPr>
              <a:xfrm>
                <a:off x="5857433" y="3924281"/>
                <a:ext cx="110639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806778-DDC3-512A-189F-380B2BF38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3" y="3924281"/>
                <a:ext cx="1106393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3AC77-719E-B7CB-C520-10CF3DEAFBF6}"/>
                  </a:ext>
                </a:extLst>
              </p:cNvPr>
              <p:cNvSpPr txBox="1"/>
              <p:nvPr/>
            </p:nvSpPr>
            <p:spPr>
              <a:xfrm>
                <a:off x="4358089" y="5340742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D3AC77-719E-B7CB-C520-10CF3DEAF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089" y="5340742"/>
                <a:ext cx="933269" cy="4619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8C1E49-B6E1-6D67-066E-F9F15206367A}"/>
                  </a:ext>
                </a:extLst>
              </p:cNvPr>
              <p:cNvSpPr txBox="1"/>
              <p:nvPr/>
            </p:nvSpPr>
            <p:spPr>
              <a:xfrm>
                <a:off x="5857432" y="5326832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8C1E49-B6E1-6D67-066E-F9F152063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2" y="5326832"/>
                <a:ext cx="933269" cy="461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19E5433-D920-6E4E-5C50-83579218FF8C}"/>
              </a:ext>
            </a:extLst>
          </p:cNvPr>
          <p:cNvSpPr txBox="1"/>
          <p:nvPr/>
        </p:nvSpPr>
        <p:spPr>
          <a:xfrm>
            <a:off x="4019349" y="396967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331C1D-C15C-7361-3A59-02519881D39B}"/>
              </a:ext>
            </a:extLst>
          </p:cNvPr>
          <p:cNvSpPr txBox="1"/>
          <p:nvPr/>
        </p:nvSpPr>
        <p:spPr>
          <a:xfrm>
            <a:off x="5490802" y="396967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F33D76-FF44-2555-35B6-F44F37EDD0C2}"/>
              </a:ext>
            </a:extLst>
          </p:cNvPr>
          <p:cNvSpPr txBox="1"/>
          <p:nvPr/>
        </p:nvSpPr>
        <p:spPr>
          <a:xfrm>
            <a:off x="4019349" y="467185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c)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29272-5D9E-5CF7-8BC1-8B3A0A6B856D}"/>
              </a:ext>
            </a:extLst>
          </p:cNvPr>
          <p:cNvSpPr txBox="1"/>
          <p:nvPr/>
        </p:nvSpPr>
        <p:spPr>
          <a:xfrm>
            <a:off x="5467860" y="467185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143942-9DF2-E3DE-01A6-7BD2CC8F3EC6}"/>
              </a:ext>
            </a:extLst>
          </p:cNvPr>
          <p:cNvSpPr txBox="1"/>
          <p:nvPr/>
        </p:nvSpPr>
        <p:spPr>
          <a:xfrm>
            <a:off x="4045308" y="537312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e)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596441-FA0F-A0BF-4B95-FE299914AA27}"/>
              </a:ext>
            </a:extLst>
          </p:cNvPr>
          <p:cNvSpPr txBox="1"/>
          <p:nvPr/>
        </p:nvSpPr>
        <p:spPr>
          <a:xfrm>
            <a:off x="5526892" y="53731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f)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266C3-F413-EFC5-F79C-A51A4DAA1160}"/>
                  </a:ext>
                </a:extLst>
              </p:cNvPr>
              <p:cNvSpPr txBox="1"/>
              <p:nvPr/>
            </p:nvSpPr>
            <p:spPr>
              <a:xfrm>
                <a:off x="8313511" y="2874041"/>
                <a:ext cx="36277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 Symmetry group (permutations of n options) describes decision-making in absence of evidence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1266C3-F413-EFC5-F79C-A51A4DAA1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511" y="2874041"/>
                <a:ext cx="3627710" cy="1200329"/>
              </a:xfrm>
              <a:prstGeom prst="rect">
                <a:avLst/>
              </a:prstGeom>
              <a:blipFill>
                <a:blip r:embed="rId12"/>
                <a:stretch>
                  <a:fillRect l="-1513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9B1E16-6865-DC38-E688-24E30E001F90}"/>
                  </a:ext>
                </a:extLst>
              </p:cNvPr>
              <p:cNvSpPr txBox="1"/>
              <p:nvPr/>
            </p:nvSpPr>
            <p:spPr>
              <a:xfrm>
                <a:off x="4418489" y="6102222"/>
                <a:ext cx="3940245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9B1E16-6865-DC38-E688-24E30E001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489" y="6102222"/>
                <a:ext cx="3940245" cy="598497"/>
              </a:xfrm>
              <a:prstGeom prst="rect">
                <a:avLst/>
              </a:prstGeom>
              <a:blipFill>
                <a:blip r:embed="rId13"/>
                <a:stretch>
                  <a:fillRect r="-1238" b="-132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8B6695-CD8A-583F-DD9B-876CDA4F9E71}"/>
                  </a:ext>
                </a:extLst>
              </p:cNvPr>
              <p:cNvSpPr txBox="1"/>
              <p:nvPr/>
            </p:nvSpPr>
            <p:spPr>
              <a:xfrm>
                <a:off x="6669148" y="5008857"/>
                <a:ext cx="1939687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8B6695-CD8A-583F-DD9B-876CDA4F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148" y="5008857"/>
                <a:ext cx="1939687" cy="690830"/>
              </a:xfrm>
              <a:prstGeom prst="rect">
                <a:avLst/>
              </a:prstGeom>
              <a:blipFill>
                <a:blip r:embed="rId14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6F8933-1726-9AED-3846-3885F9245B05}"/>
                  </a:ext>
                </a:extLst>
              </p:cNvPr>
              <p:cNvSpPr txBox="1"/>
              <p:nvPr/>
            </p:nvSpPr>
            <p:spPr>
              <a:xfrm>
                <a:off x="8289600" y="4068198"/>
                <a:ext cx="34896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Is the shape symmetric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? </a:t>
                </a:r>
              </a:p>
              <a:p>
                <a:pPr marL="342900" indent="-342900">
                  <a:buAutoNum type="alphaLcParenR"/>
                </a:pPr>
                <a:r>
                  <a:rPr lang="en-US" dirty="0">
                    <a:latin typeface="Helvetica Neue" panose="02000803000000090004" pitchFamily="2" charset="0"/>
                  </a:rPr>
                  <a:t>No</a:t>
                </a:r>
              </a:p>
              <a:p>
                <a:pPr marL="342900" indent="-342900">
                  <a:buAutoNum type="alphaLcParenR"/>
                </a:pPr>
                <a:r>
                  <a:rPr lang="en-US" dirty="0">
                    <a:latin typeface="Helvetica Neue" panose="02000803000000090004" pitchFamily="2" charset="0"/>
                  </a:rPr>
                  <a:t>Yes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16F8933-1726-9AED-3846-3885F9245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00" y="4068198"/>
                <a:ext cx="3489657" cy="1200329"/>
              </a:xfrm>
              <a:prstGeom prst="rect">
                <a:avLst/>
              </a:prstGeom>
              <a:blipFill>
                <a:blip r:embed="rId15"/>
                <a:stretch>
                  <a:fillRect l="-1573" t="-2538" r="-1049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6D51D74-77DC-104D-B5B0-9591E2CBD8F4}"/>
              </a:ext>
            </a:extLst>
          </p:cNvPr>
          <p:cNvCxnSpPr>
            <a:cxnSpLocks/>
          </p:cNvCxnSpPr>
          <p:nvPr/>
        </p:nvCxnSpPr>
        <p:spPr>
          <a:xfrm>
            <a:off x="8783307" y="5387942"/>
            <a:ext cx="0" cy="77792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6C0920-75FB-FB30-505F-301E1BAC005E}"/>
              </a:ext>
            </a:extLst>
          </p:cNvPr>
          <p:cNvCxnSpPr>
            <a:cxnSpLocks/>
          </p:cNvCxnSpPr>
          <p:nvPr/>
        </p:nvCxnSpPr>
        <p:spPr>
          <a:xfrm>
            <a:off x="8783307" y="5387942"/>
            <a:ext cx="750627" cy="1047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9036E4A-3044-87AE-58BE-F272377BE113}"/>
              </a:ext>
            </a:extLst>
          </p:cNvPr>
          <p:cNvCxnSpPr>
            <a:cxnSpLocks/>
          </p:cNvCxnSpPr>
          <p:nvPr/>
        </p:nvCxnSpPr>
        <p:spPr>
          <a:xfrm>
            <a:off x="8783306" y="6165864"/>
            <a:ext cx="75062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CD3644-22F9-1812-1170-A20702D3A8F7}"/>
              </a:ext>
            </a:extLst>
          </p:cNvPr>
          <p:cNvCxnSpPr>
            <a:cxnSpLocks/>
          </p:cNvCxnSpPr>
          <p:nvPr/>
        </p:nvCxnSpPr>
        <p:spPr>
          <a:xfrm>
            <a:off x="9533933" y="5398417"/>
            <a:ext cx="0" cy="76744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FD6877-5A66-4C54-F20E-016248CFA831}"/>
              </a:ext>
            </a:extLst>
          </p:cNvPr>
          <p:cNvSpPr txBox="1"/>
          <p:nvPr/>
        </p:nvSpPr>
        <p:spPr>
          <a:xfrm>
            <a:off x="8560280" y="51131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1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A7C49-269E-6D6E-2423-47E856443223}"/>
              </a:ext>
            </a:extLst>
          </p:cNvPr>
          <p:cNvSpPr txBox="1"/>
          <p:nvPr/>
        </p:nvSpPr>
        <p:spPr>
          <a:xfrm>
            <a:off x="9452997" y="513016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2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733BD-FBAD-5114-7A0F-B53F1E5E7F37}"/>
              </a:ext>
            </a:extLst>
          </p:cNvPr>
          <p:cNvSpPr txBox="1"/>
          <p:nvPr/>
        </p:nvSpPr>
        <p:spPr>
          <a:xfrm>
            <a:off x="9496186" y="61356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3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29DC38-7714-CFC4-79B4-1D6731EBF6AC}"/>
              </a:ext>
            </a:extLst>
          </p:cNvPr>
          <p:cNvSpPr txBox="1"/>
          <p:nvPr/>
        </p:nvSpPr>
        <p:spPr>
          <a:xfrm>
            <a:off x="8560280" y="61329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4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4D6F8D-0184-C677-73F3-93E6D2F41719}"/>
              </a:ext>
            </a:extLst>
          </p:cNvPr>
          <p:cNvCxnSpPr>
            <a:cxnSpLocks/>
          </p:cNvCxnSpPr>
          <p:nvPr/>
        </p:nvCxnSpPr>
        <p:spPr>
          <a:xfrm>
            <a:off x="10701131" y="5410425"/>
            <a:ext cx="0" cy="77792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ACDCED-2F5A-4E6B-6A9F-320A4B141E93}"/>
              </a:ext>
            </a:extLst>
          </p:cNvPr>
          <p:cNvCxnSpPr>
            <a:cxnSpLocks/>
          </p:cNvCxnSpPr>
          <p:nvPr/>
        </p:nvCxnSpPr>
        <p:spPr>
          <a:xfrm>
            <a:off x="10701130" y="5407704"/>
            <a:ext cx="758892" cy="77519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187B2-7AD0-6AA9-62E2-AB9DC6354F80}"/>
              </a:ext>
            </a:extLst>
          </p:cNvPr>
          <p:cNvCxnSpPr>
            <a:cxnSpLocks/>
          </p:cNvCxnSpPr>
          <p:nvPr/>
        </p:nvCxnSpPr>
        <p:spPr>
          <a:xfrm flipV="1">
            <a:off x="10701130" y="5407704"/>
            <a:ext cx="758892" cy="78064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857E32-D199-B88A-B367-51B2A29BB594}"/>
              </a:ext>
            </a:extLst>
          </p:cNvPr>
          <p:cNvCxnSpPr>
            <a:cxnSpLocks/>
          </p:cNvCxnSpPr>
          <p:nvPr/>
        </p:nvCxnSpPr>
        <p:spPr>
          <a:xfrm>
            <a:off x="11451757" y="5420900"/>
            <a:ext cx="0" cy="76744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32FB9B-1A6F-FA7D-F6A6-C284A3C612A2}"/>
              </a:ext>
            </a:extLst>
          </p:cNvPr>
          <p:cNvSpPr txBox="1"/>
          <p:nvPr/>
        </p:nvSpPr>
        <p:spPr>
          <a:xfrm>
            <a:off x="10478104" y="51356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1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B8C411-B3D8-F1D5-9405-A045D94852C0}"/>
              </a:ext>
            </a:extLst>
          </p:cNvPr>
          <p:cNvSpPr txBox="1"/>
          <p:nvPr/>
        </p:nvSpPr>
        <p:spPr>
          <a:xfrm>
            <a:off x="11451757" y="61540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2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85578F-1FB6-8FDE-5B58-18E215B2DEDE}"/>
              </a:ext>
            </a:extLst>
          </p:cNvPr>
          <p:cNvSpPr txBox="1"/>
          <p:nvPr/>
        </p:nvSpPr>
        <p:spPr>
          <a:xfrm>
            <a:off x="11460022" y="51131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3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39118D-462F-0939-4482-3EBA7480B755}"/>
              </a:ext>
            </a:extLst>
          </p:cNvPr>
          <p:cNvSpPr txBox="1"/>
          <p:nvPr/>
        </p:nvSpPr>
        <p:spPr>
          <a:xfrm>
            <a:off x="10478104" y="615538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4</a:t>
            </a:r>
            <a:endParaRPr lang="en-GB" sz="1400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408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CDB50-5E0C-932E-E115-85F63AC5A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A7D183B-CC9A-CB10-64C3-552985E274A8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7C8953-ED75-91BF-7A8E-1B194DD234C2}"/>
                  </a:ext>
                </a:extLst>
              </p:cNvPr>
              <p:cNvSpPr txBox="1"/>
              <p:nvPr/>
            </p:nvSpPr>
            <p:spPr>
              <a:xfrm>
                <a:off x="139886" y="1016641"/>
                <a:ext cx="118062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-equivariant (symmetric under the action of a member of the group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 A group is a collection of transformations that are closed in respect to an operation that has associative property, and identity element, and an inverse. For our purposes, γ is a matrix.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7C8953-ED75-91BF-7A8E-1B194DD23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6" y="1016641"/>
                <a:ext cx="11806285" cy="1200329"/>
              </a:xfrm>
              <a:prstGeom prst="rect">
                <a:avLst/>
              </a:prstGeom>
              <a:blipFill>
                <a:blip r:embed="rId2"/>
                <a:stretch>
                  <a:fillRect t="-3553" r="-52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629D5390-6A68-5C85-0A0A-06FDECB81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715" y="3295933"/>
            <a:ext cx="3234521" cy="3234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B6E072-9800-1C9C-58C2-326C575CCAC7}"/>
                  </a:ext>
                </a:extLst>
              </p:cNvPr>
              <p:cNvSpPr txBox="1"/>
              <p:nvPr/>
            </p:nvSpPr>
            <p:spPr>
              <a:xfrm>
                <a:off x="437522" y="2079430"/>
                <a:ext cx="113042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Two ways to establish symmetry:</a:t>
                </a:r>
              </a:p>
              <a:p>
                <a:pPr marL="342900" indent="-342900">
                  <a:buAutoNum type="arabicParenR"/>
                </a:pPr>
                <a:r>
                  <a:rPr lang="en-US" dirty="0">
                    <a:latin typeface="Helvetica Neue" panose="02000803000000090004" pitchFamily="2" charset="0"/>
                  </a:rPr>
                  <a:t>Verify the criteria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Proof: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latin typeface="Helvetica Neue" panose="02000803000000090004" pitchFamily="2" charset="0"/>
                </a:endParaRPr>
              </a:p>
              <a:p>
                <a:r>
                  <a:rPr lang="en-US" dirty="0">
                    <a:latin typeface="Helvetica Neue" panose="02000803000000090004" pitchFamily="2" charset="0"/>
                  </a:rPr>
                  <a:t>2) Just look at the vector field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B6E072-9800-1C9C-58C2-326C575C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22" y="2079430"/>
                <a:ext cx="11304255" cy="923330"/>
              </a:xfrm>
              <a:prstGeom prst="rect">
                <a:avLst/>
              </a:prstGeom>
              <a:blipFill>
                <a:blip r:embed="rId5"/>
                <a:stretch>
                  <a:fillRect l="-485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DCC5C2-3CA8-83B3-CAFA-5D890A798FD8}"/>
              </a:ext>
            </a:extLst>
          </p:cNvPr>
          <p:cNvSpPr txBox="1"/>
          <p:nvPr/>
        </p:nvSpPr>
        <p:spPr>
          <a:xfrm>
            <a:off x="4132618" y="3035903"/>
            <a:ext cx="348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Under what transformation(s) is the system equivariant: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79FB1B-D723-6584-C8C5-7DF18EA64439}"/>
                  </a:ext>
                </a:extLst>
              </p:cNvPr>
              <p:cNvSpPr txBox="1"/>
              <p:nvPr/>
            </p:nvSpPr>
            <p:spPr>
              <a:xfrm>
                <a:off x="4358089" y="3924281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79FB1B-D723-6584-C8C5-7DF18EA64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089" y="3924281"/>
                <a:ext cx="933269" cy="461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20549B-10CA-FE4D-962F-C824C81D3951}"/>
                  </a:ext>
                </a:extLst>
              </p:cNvPr>
              <p:cNvSpPr txBox="1"/>
              <p:nvPr/>
            </p:nvSpPr>
            <p:spPr>
              <a:xfrm>
                <a:off x="5857432" y="4626454"/>
                <a:ext cx="93326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20549B-10CA-FE4D-962F-C824C81D3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2" y="4626454"/>
                <a:ext cx="933268" cy="461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31371-A46B-69DA-9BF1-19E5367B08D5}"/>
                  </a:ext>
                </a:extLst>
              </p:cNvPr>
              <p:cNvSpPr txBox="1"/>
              <p:nvPr/>
            </p:nvSpPr>
            <p:spPr>
              <a:xfrm>
                <a:off x="4401101" y="4633409"/>
                <a:ext cx="760144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831371-A46B-69DA-9BF1-19E5367B0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101" y="4633409"/>
                <a:ext cx="760144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84C1A-49F1-358E-5151-16CBDA7203D4}"/>
                  </a:ext>
                </a:extLst>
              </p:cNvPr>
              <p:cNvSpPr txBox="1"/>
              <p:nvPr/>
            </p:nvSpPr>
            <p:spPr>
              <a:xfrm>
                <a:off x="5857433" y="3924281"/>
                <a:ext cx="110639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84C1A-49F1-358E-5151-16CBDA720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3" y="3924281"/>
                <a:ext cx="1106393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E5B1E0-1320-4B8F-F2F0-96718EB91224}"/>
                  </a:ext>
                </a:extLst>
              </p:cNvPr>
              <p:cNvSpPr txBox="1"/>
              <p:nvPr/>
            </p:nvSpPr>
            <p:spPr>
              <a:xfrm>
                <a:off x="4358089" y="5340742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E5B1E0-1320-4B8F-F2F0-96718EB91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089" y="5340742"/>
                <a:ext cx="933269" cy="4619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C20D36-9740-83D7-1BCF-6E7A1E06D879}"/>
                  </a:ext>
                </a:extLst>
              </p:cNvPr>
              <p:cNvSpPr txBox="1"/>
              <p:nvPr/>
            </p:nvSpPr>
            <p:spPr>
              <a:xfrm>
                <a:off x="5857432" y="5326832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C20D36-9740-83D7-1BCF-6E7A1E06D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2" y="5326832"/>
                <a:ext cx="933269" cy="461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DEF70DC-D344-A714-9B2B-52E1D757009E}"/>
              </a:ext>
            </a:extLst>
          </p:cNvPr>
          <p:cNvSpPr txBox="1"/>
          <p:nvPr/>
        </p:nvSpPr>
        <p:spPr>
          <a:xfrm>
            <a:off x="4019349" y="396967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E2140C-A6E5-C0FE-8F2C-7F7C578AD4D7}"/>
              </a:ext>
            </a:extLst>
          </p:cNvPr>
          <p:cNvSpPr txBox="1"/>
          <p:nvPr/>
        </p:nvSpPr>
        <p:spPr>
          <a:xfrm>
            <a:off x="5490802" y="396967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DBC53F-EC96-2460-1258-830589E84881}"/>
              </a:ext>
            </a:extLst>
          </p:cNvPr>
          <p:cNvSpPr txBox="1"/>
          <p:nvPr/>
        </p:nvSpPr>
        <p:spPr>
          <a:xfrm>
            <a:off x="4019349" y="467185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c)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C1156D-AD7A-27DB-C28C-01FC4B2ED2C2}"/>
              </a:ext>
            </a:extLst>
          </p:cNvPr>
          <p:cNvSpPr txBox="1"/>
          <p:nvPr/>
        </p:nvSpPr>
        <p:spPr>
          <a:xfrm>
            <a:off x="5467860" y="467185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DFD83B-4E69-5470-02D9-A24BC084DA5C}"/>
              </a:ext>
            </a:extLst>
          </p:cNvPr>
          <p:cNvSpPr txBox="1"/>
          <p:nvPr/>
        </p:nvSpPr>
        <p:spPr>
          <a:xfrm>
            <a:off x="4045308" y="537312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e)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349247-76E7-5FC0-495F-BC2A149C9457}"/>
              </a:ext>
            </a:extLst>
          </p:cNvPr>
          <p:cNvSpPr txBox="1"/>
          <p:nvPr/>
        </p:nvSpPr>
        <p:spPr>
          <a:xfrm>
            <a:off x="5526892" y="53731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f)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2198D9-AB39-3ED8-412D-320D73D67844}"/>
                  </a:ext>
                </a:extLst>
              </p:cNvPr>
              <p:cNvSpPr txBox="1"/>
              <p:nvPr/>
            </p:nvSpPr>
            <p:spPr>
              <a:xfrm>
                <a:off x="8102892" y="2933695"/>
                <a:ext cx="36277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 Symmetry group (permutations of n options) describes decision-making in absence of evidence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2198D9-AB39-3ED8-412D-320D73D6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892" y="2933695"/>
                <a:ext cx="3627710" cy="1200329"/>
              </a:xfrm>
              <a:prstGeom prst="rect">
                <a:avLst/>
              </a:prstGeom>
              <a:blipFill>
                <a:blip r:embed="rId12"/>
                <a:stretch>
                  <a:fillRect l="-1345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E094058-0ADC-092C-148E-4FB9A8A1C7AC}"/>
                  </a:ext>
                </a:extLst>
              </p:cNvPr>
              <p:cNvSpPr txBox="1"/>
              <p:nvPr/>
            </p:nvSpPr>
            <p:spPr>
              <a:xfrm>
                <a:off x="4418489" y="6102222"/>
                <a:ext cx="4322209" cy="61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𝑠𝑒𝑙𝑓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E094058-0ADC-092C-148E-4FB9A8A1C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489" y="6102222"/>
                <a:ext cx="4322209" cy="618246"/>
              </a:xfrm>
              <a:prstGeom prst="rect">
                <a:avLst/>
              </a:prstGeom>
              <a:blipFill>
                <a:blip r:embed="rId13"/>
                <a:stretch>
                  <a:fillRect l="-705" r="-1975" b="-128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823BF2-3BCE-055C-A6AF-28B23629B568}"/>
                  </a:ext>
                </a:extLst>
              </p:cNvPr>
              <p:cNvSpPr txBox="1"/>
              <p:nvPr/>
            </p:nvSpPr>
            <p:spPr>
              <a:xfrm>
                <a:off x="6871637" y="5330234"/>
                <a:ext cx="1939687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823BF2-3BCE-055C-A6AF-28B23629B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637" y="5330234"/>
                <a:ext cx="1939687" cy="6908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EEABD27-4EFA-2BE2-51C1-72CE4A1BBBCE}"/>
              </a:ext>
            </a:extLst>
          </p:cNvPr>
          <p:cNvCxnSpPr>
            <a:cxnSpLocks/>
          </p:cNvCxnSpPr>
          <p:nvPr/>
        </p:nvCxnSpPr>
        <p:spPr>
          <a:xfrm>
            <a:off x="8783307" y="5387942"/>
            <a:ext cx="0" cy="77792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5CBC5-BC00-12FC-83C4-2697036C98EB}"/>
              </a:ext>
            </a:extLst>
          </p:cNvPr>
          <p:cNvCxnSpPr>
            <a:cxnSpLocks/>
          </p:cNvCxnSpPr>
          <p:nvPr/>
        </p:nvCxnSpPr>
        <p:spPr>
          <a:xfrm>
            <a:off x="8783307" y="5387942"/>
            <a:ext cx="750627" cy="1047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B4EB1C6-B3B9-4D10-FB55-62A23BDCF387}"/>
              </a:ext>
            </a:extLst>
          </p:cNvPr>
          <p:cNvCxnSpPr>
            <a:cxnSpLocks/>
          </p:cNvCxnSpPr>
          <p:nvPr/>
        </p:nvCxnSpPr>
        <p:spPr>
          <a:xfrm>
            <a:off x="8783306" y="6165864"/>
            <a:ext cx="75062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DB3E0E-818A-72F2-BB96-3E262D6A0129}"/>
              </a:ext>
            </a:extLst>
          </p:cNvPr>
          <p:cNvCxnSpPr>
            <a:cxnSpLocks/>
          </p:cNvCxnSpPr>
          <p:nvPr/>
        </p:nvCxnSpPr>
        <p:spPr>
          <a:xfrm>
            <a:off x="9533933" y="5398417"/>
            <a:ext cx="0" cy="76744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5C8767-88F1-41A8-BC32-665EBB98DE2D}"/>
              </a:ext>
            </a:extLst>
          </p:cNvPr>
          <p:cNvSpPr txBox="1"/>
          <p:nvPr/>
        </p:nvSpPr>
        <p:spPr>
          <a:xfrm>
            <a:off x="8560280" y="51131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1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EEE52-D528-CEB6-C1C5-F6113B6AF560}"/>
              </a:ext>
            </a:extLst>
          </p:cNvPr>
          <p:cNvSpPr txBox="1"/>
          <p:nvPr/>
        </p:nvSpPr>
        <p:spPr>
          <a:xfrm>
            <a:off x="9452997" y="513016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2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19FA0-4792-8C7B-BFFC-F9128209522D}"/>
              </a:ext>
            </a:extLst>
          </p:cNvPr>
          <p:cNvSpPr txBox="1"/>
          <p:nvPr/>
        </p:nvSpPr>
        <p:spPr>
          <a:xfrm>
            <a:off x="9496186" y="61356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3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A8E11-BDF7-B083-7EDB-843DC8875385}"/>
              </a:ext>
            </a:extLst>
          </p:cNvPr>
          <p:cNvSpPr txBox="1"/>
          <p:nvPr/>
        </p:nvSpPr>
        <p:spPr>
          <a:xfrm>
            <a:off x="8560280" y="61329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4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3D8919-9BE8-FA7E-2F5E-DF8462C41B37}"/>
              </a:ext>
            </a:extLst>
          </p:cNvPr>
          <p:cNvCxnSpPr>
            <a:cxnSpLocks/>
          </p:cNvCxnSpPr>
          <p:nvPr/>
        </p:nvCxnSpPr>
        <p:spPr>
          <a:xfrm>
            <a:off x="10701131" y="5410425"/>
            <a:ext cx="0" cy="77792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F2B55C-C400-089D-92FD-722C9958B767}"/>
              </a:ext>
            </a:extLst>
          </p:cNvPr>
          <p:cNvCxnSpPr>
            <a:cxnSpLocks/>
          </p:cNvCxnSpPr>
          <p:nvPr/>
        </p:nvCxnSpPr>
        <p:spPr>
          <a:xfrm>
            <a:off x="10701130" y="5407704"/>
            <a:ext cx="758892" cy="77519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8BD0F5-860B-B5A7-C501-91E96F1AF466}"/>
              </a:ext>
            </a:extLst>
          </p:cNvPr>
          <p:cNvCxnSpPr>
            <a:cxnSpLocks/>
          </p:cNvCxnSpPr>
          <p:nvPr/>
        </p:nvCxnSpPr>
        <p:spPr>
          <a:xfrm flipV="1">
            <a:off x="10701130" y="5407704"/>
            <a:ext cx="758892" cy="78064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07CB7B-8934-C3A9-4A07-B6507B041D97}"/>
              </a:ext>
            </a:extLst>
          </p:cNvPr>
          <p:cNvCxnSpPr>
            <a:cxnSpLocks/>
          </p:cNvCxnSpPr>
          <p:nvPr/>
        </p:nvCxnSpPr>
        <p:spPr>
          <a:xfrm>
            <a:off x="11451757" y="5420900"/>
            <a:ext cx="0" cy="76744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4482A2-AEFC-E043-DE8C-29D91A89DA99}"/>
              </a:ext>
            </a:extLst>
          </p:cNvPr>
          <p:cNvSpPr txBox="1"/>
          <p:nvPr/>
        </p:nvSpPr>
        <p:spPr>
          <a:xfrm>
            <a:off x="10478104" y="51356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1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1DC33D-B7FD-793B-17AE-D4ED3D277F9F}"/>
              </a:ext>
            </a:extLst>
          </p:cNvPr>
          <p:cNvSpPr txBox="1"/>
          <p:nvPr/>
        </p:nvSpPr>
        <p:spPr>
          <a:xfrm>
            <a:off x="11451757" y="615404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2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1849F-5323-2842-5F83-4410652DB7B6}"/>
              </a:ext>
            </a:extLst>
          </p:cNvPr>
          <p:cNvSpPr txBox="1"/>
          <p:nvPr/>
        </p:nvSpPr>
        <p:spPr>
          <a:xfrm>
            <a:off x="11460022" y="51131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3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FF1189-F203-221B-8A18-BE06D5228D5C}"/>
              </a:ext>
            </a:extLst>
          </p:cNvPr>
          <p:cNvSpPr txBox="1"/>
          <p:nvPr/>
        </p:nvSpPr>
        <p:spPr>
          <a:xfrm>
            <a:off x="10478104" y="615538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4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6F62D8-5A38-81A3-1949-5E58080C6E68}"/>
                  </a:ext>
                </a:extLst>
              </p:cNvPr>
              <p:cNvSpPr txBox="1"/>
              <p:nvPr/>
            </p:nvSpPr>
            <p:spPr>
              <a:xfrm>
                <a:off x="8702343" y="4108729"/>
                <a:ext cx="34896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Is the following shape symmetric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? </a:t>
                </a:r>
              </a:p>
              <a:p>
                <a:pPr marL="342900" indent="-342900">
                  <a:buAutoNum type="alphaLcParenR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803000000090004" pitchFamily="2" charset="0"/>
                  </a:rPr>
                  <a:t>No</a:t>
                </a:r>
              </a:p>
              <a:p>
                <a:pPr marL="342900" indent="-342900">
                  <a:buAutoNum type="alphaLcParenR"/>
                </a:pPr>
                <a:r>
                  <a:rPr lang="en-US" dirty="0">
                    <a:latin typeface="Helvetica Neue" panose="02000803000000090004" pitchFamily="2" charset="0"/>
                  </a:rPr>
                  <a:t>Yes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56F62D8-5A38-81A3-1949-5E58080C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343" y="4108729"/>
                <a:ext cx="3489657" cy="1200329"/>
              </a:xfrm>
              <a:prstGeom prst="rect">
                <a:avLst/>
              </a:prstGeom>
              <a:blipFill>
                <a:blip r:embed="rId15"/>
                <a:stretch>
                  <a:fillRect l="-1573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133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B5162-5C0A-6F26-46BB-CA7013ADC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834856-352B-A21A-4E7F-4ADF5D25E54B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9D322-3F1A-8C44-3FD2-5BB949B67579}"/>
                  </a:ext>
                </a:extLst>
              </p:cNvPr>
              <p:cNvSpPr txBox="1"/>
              <p:nvPr/>
            </p:nvSpPr>
            <p:spPr>
              <a:xfrm>
                <a:off x="139886" y="1016641"/>
                <a:ext cx="118062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-equivariant (symmetric under the action of a member of the group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 A group is a collection of transformations that are closed in respect to an operation that has associative property, and identity element, and an inverse. For our purposes, γ is a matrix.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9D322-3F1A-8C44-3FD2-5BB949B67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6" y="1016641"/>
                <a:ext cx="11806285" cy="1200329"/>
              </a:xfrm>
              <a:prstGeom prst="rect">
                <a:avLst/>
              </a:prstGeom>
              <a:blipFill>
                <a:blip r:embed="rId2"/>
                <a:stretch>
                  <a:fillRect t="-3553" r="-52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E2FA4286-1440-F7B2-48B7-1635BA8EF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715" y="3295933"/>
            <a:ext cx="3234521" cy="3234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59AF1-CEAB-B397-2BA6-8F5C23A3225B}"/>
                  </a:ext>
                </a:extLst>
              </p:cNvPr>
              <p:cNvSpPr txBox="1"/>
              <p:nvPr/>
            </p:nvSpPr>
            <p:spPr>
              <a:xfrm>
                <a:off x="437522" y="2079430"/>
                <a:ext cx="113042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Two ways to establish symmetry:</a:t>
                </a:r>
              </a:p>
              <a:p>
                <a:pPr marL="342900" indent="-342900">
                  <a:buAutoNum type="arabicParenR"/>
                </a:pPr>
                <a:r>
                  <a:rPr lang="en-US" dirty="0">
                    <a:latin typeface="Helvetica Neue" panose="02000803000000090004" pitchFamily="2" charset="0"/>
                  </a:rPr>
                  <a:t>Verify the criteria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Proof: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latin typeface="Helvetica Neue" panose="02000803000000090004" pitchFamily="2" charset="0"/>
                </a:endParaRPr>
              </a:p>
              <a:p>
                <a:r>
                  <a:rPr lang="en-US" dirty="0">
                    <a:latin typeface="Helvetica Neue" panose="02000803000000090004" pitchFamily="2" charset="0"/>
                  </a:rPr>
                  <a:t>2) Just look at the vector field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59AF1-CEAB-B397-2BA6-8F5C23A32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22" y="2079430"/>
                <a:ext cx="11304255" cy="923330"/>
              </a:xfrm>
              <a:prstGeom prst="rect">
                <a:avLst/>
              </a:prstGeom>
              <a:blipFill>
                <a:blip r:embed="rId5"/>
                <a:stretch>
                  <a:fillRect l="-485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B273F77-C6C5-683F-A9C3-EBC5AB6556AB}"/>
              </a:ext>
            </a:extLst>
          </p:cNvPr>
          <p:cNvSpPr txBox="1"/>
          <p:nvPr/>
        </p:nvSpPr>
        <p:spPr>
          <a:xfrm>
            <a:off x="4132618" y="3035903"/>
            <a:ext cx="348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Under what transformation(s) is the system equivariant: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E11093-CDDE-1A04-4DFD-11136660D14C}"/>
                  </a:ext>
                </a:extLst>
              </p:cNvPr>
              <p:cNvSpPr txBox="1"/>
              <p:nvPr/>
            </p:nvSpPr>
            <p:spPr>
              <a:xfrm>
                <a:off x="4358089" y="3924281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E11093-CDDE-1A04-4DFD-11136660D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089" y="3924281"/>
                <a:ext cx="933269" cy="461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BEBE2-F88E-119F-B491-185CF750D490}"/>
                  </a:ext>
                </a:extLst>
              </p:cNvPr>
              <p:cNvSpPr txBox="1"/>
              <p:nvPr/>
            </p:nvSpPr>
            <p:spPr>
              <a:xfrm>
                <a:off x="5857432" y="4626454"/>
                <a:ext cx="93326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BEBE2-F88E-119F-B491-185CF750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2" y="4626454"/>
                <a:ext cx="933268" cy="461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B51765-C5AE-E5C3-D104-F70A3981C4AB}"/>
                  </a:ext>
                </a:extLst>
              </p:cNvPr>
              <p:cNvSpPr txBox="1"/>
              <p:nvPr/>
            </p:nvSpPr>
            <p:spPr>
              <a:xfrm>
                <a:off x="4401101" y="4633409"/>
                <a:ext cx="760144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B51765-C5AE-E5C3-D104-F70A3981C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101" y="4633409"/>
                <a:ext cx="760144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E4CEBE-B705-AC9B-90B1-F01FDEC06F7A}"/>
                  </a:ext>
                </a:extLst>
              </p:cNvPr>
              <p:cNvSpPr txBox="1"/>
              <p:nvPr/>
            </p:nvSpPr>
            <p:spPr>
              <a:xfrm>
                <a:off x="5857433" y="3924281"/>
                <a:ext cx="110639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E4CEBE-B705-AC9B-90B1-F01FDEC06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3" y="3924281"/>
                <a:ext cx="1106393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962C9-4527-21C2-AF5A-B95D372E6800}"/>
                  </a:ext>
                </a:extLst>
              </p:cNvPr>
              <p:cNvSpPr txBox="1"/>
              <p:nvPr/>
            </p:nvSpPr>
            <p:spPr>
              <a:xfrm>
                <a:off x="4358089" y="5340742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0962C9-4527-21C2-AF5A-B95D372E6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089" y="5340742"/>
                <a:ext cx="933269" cy="4619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636933-9793-6B3A-3A86-1234B36F9788}"/>
                  </a:ext>
                </a:extLst>
              </p:cNvPr>
              <p:cNvSpPr txBox="1"/>
              <p:nvPr/>
            </p:nvSpPr>
            <p:spPr>
              <a:xfrm>
                <a:off x="5857432" y="5326832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636933-9793-6B3A-3A86-1234B36F9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2" y="5326832"/>
                <a:ext cx="933269" cy="461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89CB305-6C4B-C6F5-3BE7-E08F507BA93C}"/>
              </a:ext>
            </a:extLst>
          </p:cNvPr>
          <p:cNvSpPr txBox="1"/>
          <p:nvPr/>
        </p:nvSpPr>
        <p:spPr>
          <a:xfrm>
            <a:off x="4019349" y="3969678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18072B-D9D7-8061-6FFD-95D7995B4B3A}"/>
              </a:ext>
            </a:extLst>
          </p:cNvPr>
          <p:cNvSpPr txBox="1"/>
          <p:nvPr/>
        </p:nvSpPr>
        <p:spPr>
          <a:xfrm>
            <a:off x="5490802" y="396967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634C86-C8FC-8B10-EFB5-E496FF9D225A}"/>
              </a:ext>
            </a:extLst>
          </p:cNvPr>
          <p:cNvSpPr txBox="1"/>
          <p:nvPr/>
        </p:nvSpPr>
        <p:spPr>
          <a:xfrm>
            <a:off x="4019349" y="467185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c)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9C9F89-0987-E004-0788-ACB7BE5A0CEB}"/>
              </a:ext>
            </a:extLst>
          </p:cNvPr>
          <p:cNvSpPr txBox="1"/>
          <p:nvPr/>
        </p:nvSpPr>
        <p:spPr>
          <a:xfrm>
            <a:off x="5467860" y="467185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55868-2EFE-A565-5368-6E795284650E}"/>
              </a:ext>
            </a:extLst>
          </p:cNvPr>
          <p:cNvSpPr txBox="1"/>
          <p:nvPr/>
        </p:nvSpPr>
        <p:spPr>
          <a:xfrm>
            <a:off x="4045308" y="537312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e)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FA4367-F320-0C16-924F-0F089F31EE4E}"/>
              </a:ext>
            </a:extLst>
          </p:cNvPr>
          <p:cNvSpPr txBox="1"/>
          <p:nvPr/>
        </p:nvSpPr>
        <p:spPr>
          <a:xfrm>
            <a:off x="5526892" y="53731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f)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5C39A4-0D89-3E9E-4D6F-7B21D48B0ABC}"/>
                  </a:ext>
                </a:extLst>
              </p:cNvPr>
              <p:cNvSpPr txBox="1"/>
              <p:nvPr/>
            </p:nvSpPr>
            <p:spPr>
              <a:xfrm>
                <a:off x="8134657" y="3295933"/>
                <a:ext cx="36277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 Symmetry group (permutations of n options) describes decision-making in absence of evidence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5C39A4-0D89-3E9E-4D6F-7B21D48B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657" y="3295933"/>
                <a:ext cx="3627710" cy="1200329"/>
              </a:xfrm>
              <a:prstGeom prst="rect">
                <a:avLst/>
              </a:prstGeom>
              <a:blipFill>
                <a:blip r:embed="rId12"/>
                <a:stretch>
                  <a:fillRect l="-1342" t="-3046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19A417-24FD-26D5-9875-C4DFB410CC37}"/>
                  </a:ext>
                </a:extLst>
              </p:cNvPr>
              <p:cNvSpPr txBox="1"/>
              <p:nvPr/>
            </p:nvSpPr>
            <p:spPr>
              <a:xfrm>
                <a:off x="4418489" y="6102222"/>
                <a:ext cx="3940245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19A417-24FD-26D5-9875-C4DFB410C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489" y="6102222"/>
                <a:ext cx="3940245" cy="598497"/>
              </a:xfrm>
              <a:prstGeom prst="rect">
                <a:avLst/>
              </a:prstGeom>
              <a:blipFill>
                <a:blip r:embed="rId13"/>
                <a:stretch>
                  <a:fillRect r="-1238" b="-132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749BBD-2033-8472-3A75-7C116BD68A1D}"/>
                  </a:ext>
                </a:extLst>
              </p:cNvPr>
              <p:cNvSpPr txBox="1"/>
              <p:nvPr/>
            </p:nvSpPr>
            <p:spPr>
              <a:xfrm>
                <a:off x="6669148" y="5008857"/>
                <a:ext cx="1939687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749BBD-2033-8472-3A75-7C116BD68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148" y="5008857"/>
                <a:ext cx="1939687" cy="690830"/>
              </a:xfrm>
              <a:prstGeom prst="rect">
                <a:avLst/>
              </a:prstGeom>
              <a:blipFill>
                <a:blip r:embed="rId14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F738D519-8C4F-3222-E4B9-DA5849494F33}"/>
              </a:ext>
            </a:extLst>
          </p:cNvPr>
          <p:cNvSpPr txBox="1"/>
          <p:nvPr/>
        </p:nvSpPr>
        <p:spPr>
          <a:xfrm>
            <a:off x="8318461" y="4729835"/>
            <a:ext cx="3627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Symmetric systems can have non-symmetric solutions: this is symmetry breaking</a:t>
            </a:r>
          </a:p>
        </p:txBody>
      </p:sp>
    </p:spTree>
    <p:extLst>
      <p:ext uri="{BB962C8B-B14F-4D97-AF65-F5344CB8AC3E}">
        <p14:creationId xmlns:p14="http://schemas.microsoft.com/office/powerpoint/2010/main" val="875617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D5E55E-E214-A6E9-B460-36481AFE4C7E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FCD741-F3E6-CBAB-0D09-F87E915D2B69}"/>
                  </a:ext>
                </a:extLst>
              </p:cNvPr>
              <p:cNvSpPr txBox="1"/>
              <p:nvPr/>
            </p:nvSpPr>
            <p:spPr>
              <a:xfrm>
                <a:off x="385715" y="1210409"/>
                <a:ext cx="11420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-equivariant.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FCD741-F3E6-CBAB-0D09-F87E915D2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15" y="1210409"/>
                <a:ext cx="11420569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A06ADA-C70F-AE0C-A741-C3A31F1EA9A3}"/>
                  </a:ext>
                </a:extLst>
              </p:cNvPr>
              <p:cNvSpPr txBox="1"/>
              <p:nvPr/>
            </p:nvSpPr>
            <p:spPr>
              <a:xfrm>
                <a:off x="385715" y="1786910"/>
                <a:ext cx="116856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symmetry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group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permutations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options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describes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decisionmaking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absence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evidence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b="0" i="0" dirty="0">
                  <a:latin typeface="Helvetica Neue" panose="02000803000000090004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Symmetric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systems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can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have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non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symmetric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solutions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this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symmetry</m:t>
                      </m:r>
                      <m: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FF"/>
                          </a:solidFill>
                          <a:latin typeface="Cambria Math" panose="02040503050406030204" pitchFamily="18" charset="0"/>
                        </a:rPr>
                        <m:t>breaking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A06ADA-C70F-AE0C-A741-C3A31F1EA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15" y="1786910"/>
                <a:ext cx="11685635" cy="646331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4D28C8D2-9977-7942-A473-9CF7ECA4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300" y="2855878"/>
            <a:ext cx="3633634" cy="36336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FDA846-AE3B-1E2A-BB45-C60F051050E8}"/>
              </a:ext>
            </a:extLst>
          </p:cNvPr>
          <p:cNvSpPr txBox="1"/>
          <p:nvPr/>
        </p:nvSpPr>
        <p:spPr>
          <a:xfrm>
            <a:off x="4132618" y="3035903"/>
            <a:ext cx="348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Under what transformation(s) is the system equivariant: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E4D772-2510-5462-EADE-AE6BCCED11CF}"/>
                  </a:ext>
                </a:extLst>
              </p:cNvPr>
              <p:cNvSpPr txBox="1"/>
              <p:nvPr/>
            </p:nvSpPr>
            <p:spPr>
              <a:xfrm>
                <a:off x="4358089" y="3924281"/>
                <a:ext cx="110639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E4D772-2510-5462-EADE-AE6BCCED1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089" y="3924281"/>
                <a:ext cx="1106393" cy="460126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D29286-8AC8-31A0-9103-78A83648C9DD}"/>
                  </a:ext>
                </a:extLst>
              </p:cNvPr>
              <p:cNvSpPr txBox="1"/>
              <p:nvPr/>
            </p:nvSpPr>
            <p:spPr>
              <a:xfrm>
                <a:off x="5857432" y="4626454"/>
                <a:ext cx="93326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D29286-8AC8-31A0-9103-78A83648C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2" y="4626454"/>
                <a:ext cx="933268" cy="461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6BBA46-575D-CD52-A449-0E30FC741FED}"/>
                  </a:ext>
                </a:extLst>
              </p:cNvPr>
              <p:cNvSpPr txBox="1"/>
              <p:nvPr/>
            </p:nvSpPr>
            <p:spPr>
              <a:xfrm>
                <a:off x="4527611" y="4626454"/>
                <a:ext cx="760144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6BBA46-575D-CD52-A449-0E30FC741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611" y="4626454"/>
                <a:ext cx="760144" cy="460126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81D11A-E03A-7280-5929-5A273E07D69D}"/>
                  </a:ext>
                </a:extLst>
              </p:cNvPr>
              <p:cNvSpPr txBox="1"/>
              <p:nvPr/>
            </p:nvSpPr>
            <p:spPr>
              <a:xfrm>
                <a:off x="5857433" y="3924281"/>
                <a:ext cx="93326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81D11A-E03A-7280-5929-5A273E07D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3" y="3924281"/>
                <a:ext cx="933268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099499-87D7-7C5B-2AB0-ACB7EBE0846D}"/>
                  </a:ext>
                </a:extLst>
              </p:cNvPr>
              <p:cNvSpPr txBox="1"/>
              <p:nvPr/>
            </p:nvSpPr>
            <p:spPr>
              <a:xfrm>
                <a:off x="4539812" y="5328627"/>
                <a:ext cx="760144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099499-87D7-7C5B-2AB0-ACB7EBE08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812" y="5328627"/>
                <a:ext cx="760144" cy="460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6E0433-AD1D-A9D3-2D5E-FE6C819C4AA6}"/>
                  </a:ext>
                </a:extLst>
              </p:cNvPr>
              <p:cNvSpPr txBox="1"/>
              <p:nvPr/>
            </p:nvSpPr>
            <p:spPr>
              <a:xfrm>
                <a:off x="5857432" y="5326832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6E0433-AD1D-A9D3-2D5E-FE6C819C4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32" y="5326832"/>
                <a:ext cx="933269" cy="461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B62C037-698E-E016-B7A1-D5D9F9423DC0}"/>
              </a:ext>
            </a:extLst>
          </p:cNvPr>
          <p:cNvSpPr txBox="1"/>
          <p:nvPr/>
        </p:nvSpPr>
        <p:spPr>
          <a:xfrm>
            <a:off x="8318461" y="4729835"/>
            <a:ext cx="3627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Symmetric systems can have non-symmetric solutions: this is symmetry breaking</a:t>
            </a:r>
          </a:p>
        </p:txBody>
      </p:sp>
    </p:spTree>
    <p:extLst>
      <p:ext uri="{BB962C8B-B14F-4D97-AF65-F5344CB8AC3E}">
        <p14:creationId xmlns:p14="http://schemas.microsoft.com/office/powerpoint/2010/main" val="257469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A6DF-66F6-498F-0198-D45CEDB4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AE4C-0B09-98EA-D168-B16B302BE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Pros and </a:t>
            </a:r>
            <a:r>
              <a:rPr lang="en-US" dirty="0" err="1"/>
              <a:t>cosn</a:t>
            </a:r>
            <a:r>
              <a:rPr lang="en-US" dirty="0"/>
              <a:t> of dynamical </a:t>
            </a:r>
            <a:r>
              <a:rPr lang="en-US" dirty="0" err="1"/>
              <a:t>systes</a:t>
            </a:r>
            <a:r>
              <a:rPr lang="en-US" dirty="0"/>
              <a:t> for decision making</a:t>
            </a:r>
          </a:p>
          <a:p>
            <a:endParaRPr lang="en-US" dirty="0"/>
          </a:p>
          <a:p>
            <a:r>
              <a:rPr lang="en-GB" dirty="0" err="1"/>
              <a:t>Analzing</a:t>
            </a:r>
            <a:r>
              <a:rPr lang="en-GB" dirty="0"/>
              <a:t> a model of decision making for one agent </a:t>
            </a:r>
          </a:p>
          <a:p>
            <a:endParaRPr lang="en-GB" dirty="0"/>
          </a:p>
          <a:p>
            <a:r>
              <a:rPr lang="en-GB" dirty="0" err="1"/>
              <a:t>Bifurcattions</a:t>
            </a:r>
            <a:r>
              <a:rPr lang="en-GB" dirty="0"/>
              <a:t> in decision making (some </a:t>
            </a:r>
            <a:r>
              <a:rPr lang="en-GB" dirty="0" err="1"/>
              <a:t>conepcts</a:t>
            </a:r>
            <a:r>
              <a:rPr lang="en-GB" dirty="0"/>
              <a:t> will be </a:t>
            </a:r>
            <a:r>
              <a:rPr lang="en-GB" dirty="0" err="1"/>
              <a:t>generalible</a:t>
            </a:r>
            <a:r>
              <a:rPr lang="en-GB" dirty="0"/>
              <a:t> to multiple </a:t>
            </a:r>
            <a:r>
              <a:rPr lang="en-GB" dirty="0" err="1"/>
              <a:t>opnions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Separation of timescale and its application for flexible decision making</a:t>
            </a:r>
          </a:p>
          <a:p>
            <a:endParaRPr lang="en-GB" dirty="0"/>
          </a:p>
          <a:p>
            <a:r>
              <a:rPr lang="en-GB" dirty="0"/>
              <a:t>Multiagent decision making and ring attractor, symmetries, selective ultra sensitivity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3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9B80-2B97-02B6-5238-5F632235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C0239-FF2F-FECF-5CA0-8D4672E8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DAA994-5FCD-10FF-223D-DFA699773A02}"/>
                  </a:ext>
                </a:extLst>
              </p:cNvPr>
              <p:cNvSpPr txBox="1"/>
              <p:nvPr/>
            </p:nvSpPr>
            <p:spPr>
              <a:xfrm>
                <a:off x="385715" y="2579311"/>
                <a:ext cx="11420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Ring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attractor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symmetry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cyclical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shift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options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DAA994-5FCD-10FF-223D-DFA699773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15" y="2579311"/>
                <a:ext cx="11420569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E17AA9-E6BE-A758-F549-74CC74048E09}"/>
              </a:ext>
            </a:extLst>
          </p:cNvPr>
          <p:cNvSpPr txBox="1">
            <a:spLocks/>
          </p:cNvSpPr>
          <p:nvPr/>
        </p:nvSpPr>
        <p:spPr>
          <a:xfrm>
            <a:off x="831850" y="3821852"/>
            <a:ext cx="10515600" cy="34909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of equivariance</a:t>
            </a:r>
          </a:p>
          <a:p>
            <a:endParaRPr lang="en-US" dirty="0"/>
          </a:p>
          <a:p>
            <a:r>
              <a:rPr lang="en-US" dirty="0"/>
              <a:t>Ask what symmetry does two-dimensional decision-making have </a:t>
            </a:r>
          </a:p>
          <a:p>
            <a:endParaRPr lang="en-US" dirty="0"/>
          </a:p>
          <a:p>
            <a:r>
              <a:rPr lang="en-US" dirty="0"/>
              <a:t>My cool plot for </a:t>
            </a:r>
            <a:r>
              <a:rPr lang="en-US" dirty="0" err="1"/>
              <a:t>cir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Symmetry breaking for equilibria despite symmetric system</a:t>
            </a:r>
          </a:p>
          <a:p>
            <a:endParaRPr lang="en-US" dirty="0"/>
          </a:p>
          <a:p>
            <a:r>
              <a:rPr lang="en-US" dirty="0"/>
              <a:t>Cn symmetry class (cyclic permutation group)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479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10A1-CEA3-FCE7-D16B-D8CC9710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stability analysis for multiple options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A48F-29CE-B2E4-959E-E547E5B45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Jacobian</a:t>
            </a:r>
          </a:p>
          <a:p>
            <a:endParaRPr lang="en-US" dirty="0"/>
          </a:p>
          <a:p>
            <a:r>
              <a:rPr lang="en-US" dirty="0"/>
              <a:t>Leverage symmetry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5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BBDCE9F7-A825-D7AE-6480-2A1EF276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344" y="1763712"/>
            <a:ext cx="2220384" cy="333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6BB36-721C-F7D1-1B4E-F983E740CED2}"/>
              </a:ext>
            </a:extLst>
          </p:cNvPr>
          <p:cNvSpPr txBox="1"/>
          <p:nvPr/>
        </p:nvSpPr>
        <p:spPr>
          <a:xfrm>
            <a:off x="7909344" y="5161756"/>
            <a:ext cx="222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803000000090004" pitchFamily="2" charset="0"/>
              </a:rPr>
              <a:t>A ring attractor showing off his Fourier glasses</a:t>
            </a:r>
            <a:endParaRPr lang="en-GB" sz="1000" dirty="0">
              <a:latin typeface="Helvetica Neue" panose="02000803000000090004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024E18-EC9C-CF02-984D-8F53759F4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35"/>
            <a:ext cx="10515600" cy="79125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Selective ultra-sensitivity</a:t>
            </a:r>
            <a:endParaRPr lang="en-GB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AE8D86-0C45-D7E4-9FC3-B8DE03A9DA60}"/>
              </a:ext>
            </a:extLst>
          </p:cNvPr>
          <p:cNvSpPr txBox="1"/>
          <p:nvPr/>
        </p:nvSpPr>
        <p:spPr>
          <a:xfrm>
            <a:off x="2179893" y="6340699"/>
            <a:ext cx="783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Mathematica notebook for designing input in frequency domain</a:t>
            </a:r>
          </a:p>
        </p:txBody>
      </p:sp>
      <p:pic>
        <p:nvPicPr>
          <p:cNvPr id="3" name="Picture 2" descr="A group of different colored squares&#10;&#10;AI-generated content may be incorrect.">
            <a:extLst>
              <a:ext uri="{FF2B5EF4-FFF2-40B4-BE49-F238E27FC236}">
                <a16:creationId xmlns:a16="http://schemas.microsoft.com/office/drawing/2014/main" id="{1AA9D6D8-8F4B-3B7F-CB4C-C35C33B5E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784218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8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1A3E-28A0-5623-6024-01B8E0CA9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5043296-25E2-CB3B-D23B-6AAD2E74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2" y="1442116"/>
            <a:ext cx="5500816" cy="2290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4CAA19-F2F9-95FD-AC07-23C47905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4" y="4191001"/>
            <a:ext cx="5500816" cy="242312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380308D-041B-238B-827D-8FB7B11D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35"/>
            <a:ext cx="10515600" cy="79125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Selective ultra-sensitivity</a:t>
            </a:r>
            <a:endParaRPr lang="en-GB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A19ED-6D6D-A71F-D28D-4A0370EC060A}"/>
              </a:ext>
            </a:extLst>
          </p:cNvPr>
          <p:cNvSpPr txBox="1"/>
          <p:nvPr/>
        </p:nvSpPr>
        <p:spPr>
          <a:xfrm>
            <a:off x="7095330" y="1064743"/>
            <a:ext cx="5030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At the critical point, a decision-maker responds to inputs that have a non-zero component when projected along the center manifold (one of the dynamics’ dominant eigenvector)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endParaRPr lang="en-US" dirty="0">
              <a:latin typeface="Helvetica Neue" panose="0200080300000009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68C02E-E925-9CE5-E26E-56B2E1FDC786}"/>
              </a:ext>
            </a:extLst>
          </p:cNvPr>
          <p:cNvSpPr txBox="1"/>
          <p:nvPr/>
        </p:nvSpPr>
        <p:spPr>
          <a:xfrm>
            <a:off x="471052" y="4168419"/>
            <a:ext cx="20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Misaligned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82513-4C4A-C827-3D93-9058B5421C9A}"/>
              </a:ext>
            </a:extLst>
          </p:cNvPr>
          <p:cNvSpPr txBox="1"/>
          <p:nvPr/>
        </p:nvSpPr>
        <p:spPr>
          <a:xfrm>
            <a:off x="471052" y="1228519"/>
            <a:ext cx="2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Partially aligned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C9E659-F4A8-A4C1-CBA5-CA1E4BC0F783}"/>
                  </a:ext>
                </a:extLst>
              </p:cNvPr>
              <p:cNvSpPr txBox="1"/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C9E659-F4A8-A4C1-CBA5-CA1E4BC0F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E3B6720-5BEA-A0A8-97CF-B145D489B3CD}"/>
              </a:ext>
            </a:extLst>
          </p:cNvPr>
          <p:cNvSpPr txBox="1"/>
          <p:nvPr/>
        </p:nvSpPr>
        <p:spPr>
          <a:xfrm>
            <a:off x="4453847" y="2790402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4A7A99-86BC-1CAD-09DF-780315C4C904}"/>
                  </a:ext>
                </a:extLst>
              </p:cNvPr>
              <p:cNvSpPr txBox="1"/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solidFill>
                      <a:srgbClr val="0C0CFF"/>
                    </a:solidFill>
                  </a:rPr>
                  <a:t>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0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m:rPr>
                        <m:sty m:val="p"/>
                      </m:rPr>
                      <a:rPr lang="el-GR" sz="10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0C0CFF"/>
                  </a:solidFill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4A7A99-86BC-1CAD-09DF-780315C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85EAE61-3CC7-AEE0-3224-B703C6F759A8}"/>
              </a:ext>
            </a:extLst>
          </p:cNvPr>
          <p:cNvSpPr txBox="1"/>
          <p:nvPr/>
        </p:nvSpPr>
        <p:spPr>
          <a:xfrm>
            <a:off x="5755684" y="2343911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702B42-354A-F4D8-1320-3AF0E878805C}"/>
              </a:ext>
            </a:extLst>
          </p:cNvPr>
          <p:cNvSpPr/>
          <p:nvPr/>
        </p:nvSpPr>
        <p:spPr>
          <a:xfrm>
            <a:off x="3650776" y="2467021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8F1725-05A9-A5DA-9A68-4CABB2D0F56D}"/>
              </a:ext>
            </a:extLst>
          </p:cNvPr>
          <p:cNvSpPr/>
          <p:nvPr/>
        </p:nvSpPr>
        <p:spPr>
          <a:xfrm>
            <a:off x="3780430" y="5279454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80D667-9391-E319-7457-81C98AD452DF}"/>
                  </a:ext>
                </a:extLst>
              </p:cNvPr>
              <p:cNvSpPr txBox="1"/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80D667-9391-E319-7457-81C98AD45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E2A66F7-7631-3A62-12C8-E2D6EE5EE20F}"/>
              </a:ext>
            </a:extLst>
          </p:cNvPr>
          <p:cNvSpPr txBox="1"/>
          <p:nvPr/>
        </p:nvSpPr>
        <p:spPr>
          <a:xfrm>
            <a:off x="4583718" y="5647449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D5CF88-44F6-79BF-F14C-8AA630D76B5B}"/>
              </a:ext>
            </a:extLst>
          </p:cNvPr>
          <p:cNvSpPr txBox="1"/>
          <p:nvPr/>
        </p:nvSpPr>
        <p:spPr>
          <a:xfrm>
            <a:off x="5885555" y="5200958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</p:spTree>
    <p:extLst>
      <p:ext uri="{BB962C8B-B14F-4D97-AF65-F5344CB8AC3E}">
        <p14:creationId xmlns:p14="http://schemas.microsoft.com/office/powerpoint/2010/main" val="1724366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C88A1-5147-C3BC-8BEC-1EB7C514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1A7E0DF-B72B-C9A6-0C5B-CF9D86F6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2" y="1442116"/>
            <a:ext cx="5500816" cy="2290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F1D390-E269-433C-5EB5-0A105AEF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4" y="4191001"/>
            <a:ext cx="5500816" cy="242312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365F58-F67A-3168-33E9-66B34DD6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35"/>
            <a:ext cx="10515600" cy="79125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Selective ultra-sensitivity</a:t>
            </a:r>
            <a:endParaRPr lang="en-GB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798E4-3644-CAB3-27C2-EF7FC8A805C5}"/>
              </a:ext>
            </a:extLst>
          </p:cNvPr>
          <p:cNvSpPr txBox="1"/>
          <p:nvPr/>
        </p:nvSpPr>
        <p:spPr>
          <a:xfrm>
            <a:off x="7095330" y="1064743"/>
            <a:ext cx="50307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At the critical point, a decision-maker responds to inputs that have a non-zero component when projected along the center manifold (one of the dynamics’ dominant eigenvector)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This is linked to infinite susceptibility in finite size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For random inputs, dimensionality decreases probability of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26FBC-028D-8B6E-A602-DBBBB9D884B9}"/>
              </a:ext>
            </a:extLst>
          </p:cNvPr>
          <p:cNvSpPr txBox="1"/>
          <p:nvPr/>
        </p:nvSpPr>
        <p:spPr>
          <a:xfrm>
            <a:off x="471052" y="4168419"/>
            <a:ext cx="20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Misaligned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A2358-216E-7E7E-C424-6BEAB2677439}"/>
              </a:ext>
            </a:extLst>
          </p:cNvPr>
          <p:cNvSpPr txBox="1"/>
          <p:nvPr/>
        </p:nvSpPr>
        <p:spPr>
          <a:xfrm>
            <a:off x="471052" y="1228519"/>
            <a:ext cx="2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Partially aligned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7BBA53-64B3-BB26-5B7E-131BEB03B879}"/>
                  </a:ext>
                </a:extLst>
              </p:cNvPr>
              <p:cNvSpPr txBox="1"/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7BBA53-64B3-BB26-5B7E-131BEB03B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0962DD5-BD95-3D24-CBED-036FD3257BC9}"/>
              </a:ext>
            </a:extLst>
          </p:cNvPr>
          <p:cNvSpPr txBox="1"/>
          <p:nvPr/>
        </p:nvSpPr>
        <p:spPr>
          <a:xfrm>
            <a:off x="4453847" y="2790402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70AE71-0FE2-2721-EB12-FB4B3CDABFE8}"/>
                  </a:ext>
                </a:extLst>
              </p:cNvPr>
              <p:cNvSpPr txBox="1"/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solidFill>
                      <a:srgbClr val="0C0CFF"/>
                    </a:solidFill>
                  </a:rPr>
                  <a:t>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0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m:rPr>
                        <m:sty m:val="p"/>
                      </m:rPr>
                      <a:rPr lang="el-GR" sz="10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0C0CFF"/>
                  </a:solidFill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70AE71-0FE2-2721-EB12-FB4B3CDAB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5F6B329-D490-F909-B211-5DBD41914D0D}"/>
              </a:ext>
            </a:extLst>
          </p:cNvPr>
          <p:cNvSpPr txBox="1"/>
          <p:nvPr/>
        </p:nvSpPr>
        <p:spPr>
          <a:xfrm>
            <a:off x="5755684" y="2343911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DEB0FD-15A3-4311-EADE-3AD3872ECE55}"/>
              </a:ext>
            </a:extLst>
          </p:cNvPr>
          <p:cNvSpPr/>
          <p:nvPr/>
        </p:nvSpPr>
        <p:spPr>
          <a:xfrm>
            <a:off x="3650776" y="2467021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7D8BCD-7BF1-926E-1AF3-4A0E2E4FADF0}"/>
              </a:ext>
            </a:extLst>
          </p:cNvPr>
          <p:cNvSpPr/>
          <p:nvPr/>
        </p:nvSpPr>
        <p:spPr>
          <a:xfrm>
            <a:off x="3780430" y="5279454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0AC415-7C99-FC2B-0357-7B0E04EB55DA}"/>
                  </a:ext>
                </a:extLst>
              </p:cNvPr>
              <p:cNvSpPr txBox="1"/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0AC415-7C99-FC2B-0357-7B0E04EB5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FDD92B-B1C3-32FF-1B06-AA07C06B55BE}"/>
              </a:ext>
            </a:extLst>
          </p:cNvPr>
          <p:cNvSpPr txBox="1"/>
          <p:nvPr/>
        </p:nvSpPr>
        <p:spPr>
          <a:xfrm>
            <a:off x="4583718" y="5647449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1963C-32B6-09A5-03E8-1B8D4E5ECA1F}"/>
              </a:ext>
            </a:extLst>
          </p:cNvPr>
          <p:cNvSpPr txBox="1"/>
          <p:nvPr/>
        </p:nvSpPr>
        <p:spPr>
          <a:xfrm>
            <a:off x="5885555" y="5200958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</p:spTree>
    <p:extLst>
      <p:ext uri="{BB962C8B-B14F-4D97-AF65-F5344CB8AC3E}">
        <p14:creationId xmlns:p14="http://schemas.microsoft.com/office/powerpoint/2010/main" val="522061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C4185-F355-8237-5DF8-64CB9D4F7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E925D11-5A7F-85F6-1824-A38F809C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2" y="1442116"/>
            <a:ext cx="5500816" cy="2290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DCE4DD-B470-877D-F994-8EDEB041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4" y="4191001"/>
            <a:ext cx="5500816" cy="242312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71DB2A7-24B9-4888-AD0F-3AE703EA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35"/>
            <a:ext cx="10515600" cy="79125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Selective ultra-sensitivity</a:t>
            </a:r>
            <a:endParaRPr lang="en-GB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3FE508-4746-4F2E-B437-1B6527DCE2C9}"/>
              </a:ext>
            </a:extLst>
          </p:cNvPr>
          <p:cNvSpPr txBox="1"/>
          <p:nvPr/>
        </p:nvSpPr>
        <p:spPr>
          <a:xfrm>
            <a:off x="7095330" y="1064743"/>
            <a:ext cx="486693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At the critical point, a decision-maker responds to inputs that have a non-zero component when projected along the center manifold (one of the dynamics’ dominant eigenvector)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This is linked to infinite susceptibility in finite size systems</a:t>
            </a:r>
          </a:p>
          <a:p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For random inputs, dimensionality decreases probability of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803000000090004" pitchFamily="2" charset="0"/>
              </a:rPr>
              <a:t>For all symmetric unimodal kernels, the center manifold is spanned by the Fourier modes of the first harmonic. In addition, every linear combination of the Fourier modes of a given harmonic is also its corresponding eigenvector (which preserves symmetry of opinion formation)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E6AD4-0E52-D18A-98FB-D34D821F0E02}"/>
              </a:ext>
            </a:extLst>
          </p:cNvPr>
          <p:cNvSpPr txBox="1"/>
          <p:nvPr/>
        </p:nvSpPr>
        <p:spPr>
          <a:xfrm>
            <a:off x="471052" y="4168419"/>
            <a:ext cx="20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Misaligned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A327F-B91B-D713-166D-F8BD4011F635}"/>
              </a:ext>
            </a:extLst>
          </p:cNvPr>
          <p:cNvSpPr txBox="1"/>
          <p:nvPr/>
        </p:nvSpPr>
        <p:spPr>
          <a:xfrm>
            <a:off x="471052" y="1228519"/>
            <a:ext cx="2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Partially aligned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3B5500-A9CE-2FF0-BDDD-1635F1198F33}"/>
                  </a:ext>
                </a:extLst>
              </p:cNvPr>
              <p:cNvSpPr txBox="1"/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3B5500-A9CE-2FF0-BDDD-1635F1198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1264C75-0D53-9CEF-36E7-D198E6DCE8DD}"/>
              </a:ext>
            </a:extLst>
          </p:cNvPr>
          <p:cNvSpPr txBox="1"/>
          <p:nvPr/>
        </p:nvSpPr>
        <p:spPr>
          <a:xfrm>
            <a:off x="4453847" y="2790402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4C69D3-C7F7-2D44-9ED4-589E6B26B18D}"/>
                  </a:ext>
                </a:extLst>
              </p:cNvPr>
              <p:cNvSpPr txBox="1"/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solidFill>
                      <a:srgbClr val="0C0CFF"/>
                    </a:solidFill>
                  </a:rPr>
                  <a:t>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0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m:rPr>
                        <m:sty m:val="p"/>
                      </m:rPr>
                      <a:rPr lang="el-GR" sz="10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0C0CFF"/>
                  </a:solidFill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4C69D3-C7F7-2D44-9ED4-589E6B26B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30FA0A9-01B7-8428-5016-2F64D6077586}"/>
              </a:ext>
            </a:extLst>
          </p:cNvPr>
          <p:cNvSpPr txBox="1"/>
          <p:nvPr/>
        </p:nvSpPr>
        <p:spPr>
          <a:xfrm>
            <a:off x="5755684" y="2343911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F7399F-CA83-34C9-1B59-96BEBD890073}"/>
              </a:ext>
            </a:extLst>
          </p:cNvPr>
          <p:cNvSpPr/>
          <p:nvPr/>
        </p:nvSpPr>
        <p:spPr>
          <a:xfrm>
            <a:off x="3650776" y="2467021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5E0056-138C-61BD-81FF-D2C8D93A00C4}"/>
              </a:ext>
            </a:extLst>
          </p:cNvPr>
          <p:cNvSpPr/>
          <p:nvPr/>
        </p:nvSpPr>
        <p:spPr>
          <a:xfrm>
            <a:off x="3780430" y="5279454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16B10F-35DE-A442-AE52-94C54899DD47}"/>
                  </a:ext>
                </a:extLst>
              </p:cNvPr>
              <p:cNvSpPr txBox="1"/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16B10F-35DE-A442-AE52-94C54899D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0EC8043-1B31-D637-6060-015BA9696F5B}"/>
              </a:ext>
            </a:extLst>
          </p:cNvPr>
          <p:cNvSpPr txBox="1"/>
          <p:nvPr/>
        </p:nvSpPr>
        <p:spPr>
          <a:xfrm>
            <a:off x="4583718" y="5647449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568D1-5B30-3130-3A5A-A804515739D5}"/>
              </a:ext>
            </a:extLst>
          </p:cNvPr>
          <p:cNvSpPr txBox="1"/>
          <p:nvPr/>
        </p:nvSpPr>
        <p:spPr>
          <a:xfrm>
            <a:off x="5885555" y="5200958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</p:spTree>
    <p:extLst>
      <p:ext uri="{BB962C8B-B14F-4D97-AF65-F5344CB8AC3E}">
        <p14:creationId xmlns:p14="http://schemas.microsoft.com/office/powerpoint/2010/main" val="3238369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9D0BC-EE70-4F04-A4F3-92DE3D72E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9EA281-5E8C-7F61-306F-D3F64FC8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Obtaining oscillations through bifurcations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8F331-E7EA-13E5-4751-74D844D17009}"/>
                  </a:ext>
                </a:extLst>
              </p:cNvPr>
              <p:cNvSpPr txBox="1"/>
              <p:nvPr/>
            </p:nvSpPr>
            <p:spPr>
              <a:xfrm>
                <a:off x="1365249" y="2241983"/>
                <a:ext cx="2575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8F331-E7EA-13E5-4751-74D844D17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49" y="2241983"/>
                <a:ext cx="2575064" cy="276999"/>
              </a:xfrm>
              <a:prstGeom prst="rect">
                <a:avLst/>
              </a:prstGeom>
              <a:blipFill>
                <a:blip r:embed="rId2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28BED99-C28D-6545-9D84-60F4D60EE697}"/>
              </a:ext>
            </a:extLst>
          </p:cNvPr>
          <p:cNvSpPr txBox="1"/>
          <p:nvPr/>
        </p:nvSpPr>
        <p:spPr>
          <a:xfrm>
            <a:off x="1041399" y="1718359"/>
            <a:ext cx="434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Saddle node on invariant circle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0D7166-041F-DE0A-3577-8E405B12B458}"/>
                  </a:ext>
                </a:extLst>
              </p:cNvPr>
              <p:cNvSpPr txBox="1"/>
              <p:nvPr/>
            </p:nvSpPr>
            <p:spPr>
              <a:xfrm>
                <a:off x="1365249" y="2673274"/>
                <a:ext cx="1365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0D7166-041F-DE0A-3577-8E405B12B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49" y="2673274"/>
                <a:ext cx="1365054" cy="276999"/>
              </a:xfrm>
              <a:prstGeom prst="rect">
                <a:avLst/>
              </a:prstGeom>
              <a:blipFill>
                <a:blip r:embed="rId3"/>
                <a:stretch>
                  <a:fillRect l="-2232" t="-4444" r="-6250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102B566-A584-213E-98EE-4340EC5D7CB5}"/>
              </a:ext>
            </a:extLst>
          </p:cNvPr>
          <p:cNvSpPr txBox="1"/>
          <p:nvPr/>
        </p:nvSpPr>
        <p:spPr>
          <a:xfrm>
            <a:off x="7067549" y="1701413"/>
            <a:ext cx="434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Hopf bifurcation (supercritical)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0CF98-E45B-D94F-00A2-8E52A69D7ED0}"/>
              </a:ext>
            </a:extLst>
          </p:cNvPr>
          <p:cNvSpPr txBox="1"/>
          <p:nvPr/>
        </p:nvSpPr>
        <p:spPr>
          <a:xfrm>
            <a:off x="7067549" y="2334316"/>
            <a:ext cx="434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Hopf bifurcation (</a:t>
            </a:r>
            <a:r>
              <a:rPr lang="en-US" dirty="0" err="1">
                <a:latin typeface="Helvetica Neue" panose="02000803000000090004" pitchFamily="2" charset="0"/>
              </a:rPr>
              <a:t>subricitcal</a:t>
            </a:r>
            <a:r>
              <a:rPr lang="en-US" dirty="0">
                <a:latin typeface="Helvetica Neue" panose="02000803000000090004" pitchFamily="2" charset="0"/>
              </a:rPr>
              <a:t>)</a:t>
            </a:r>
            <a:endParaRPr lang="en-GB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4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D0FCD-1235-1F9D-7663-5CB0DCD0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1ADC6C-3DD7-F765-4BF0-6442E951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What are dynamical systems </a:t>
            </a:r>
            <a:endParaRPr lang="en-GB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6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D6CC-AFF7-8038-4C51-A4658CBA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dynamical systems for decision making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C16E-ED76-5B09-F3CA-243D0B0D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Consensus (good)</a:t>
            </a:r>
          </a:p>
          <a:p>
            <a:r>
              <a:rPr lang="en-US" dirty="0"/>
              <a:t>Accuracy (bad)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Extra good for collective decision-making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62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4982-351D-F089-EDF4-91582604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803000000090004" pitchFamily="2" charset="0"/>
              </a:rPr>
              <a:t>Why not dynamical systems 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876B2-5963-6333-6831-2A49C7EA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37320" cy="208936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Dynamical systems assume infinite population size </a:t>
            </a:r>
          </a:p>
          <a:p>
            <a:pPr marL="0" indent="0">
              <a:buNone/>
            </a:pPr>
            <a:endParaRPr lang="en-US" dirty="0">
              <a:latin typeface="Helvetica Neue" panose="0200080300000009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Macroscopical description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2050" name="Picture 2" descr="Myrmica">
            <a:extLst>
              <a:ext uri="{FF2B5EF4-FFF2-40B4-BE49-F238E27FC236}">
                <a16:creationId xmlns:a16="http://schemas.microsoft.com/office/drawing/2014/main" id="{D6EA0ECA-AF33-1019-EF29-02D1247C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2574" flipH="1">
            <a:off x="1992162" y="4903293"/>
            <a:ext cx="176213" cy="32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yrmica">
            <a:extLst>
              <a:ext uri="{FF2B5EF4-FFF2-40B4-BE49-F238E27FC236}">
                <a16:creationId xmlns:a16="http://schemas.microsoft.com/office/drawing/2014/main" id="{31E0D973-A611-E0F0-81F6-013D350F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2574" flipH="1">
            <a:off x="2962710" y="4936575"/>
            <a:ext cx="176213" cy="32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yrmica">
            <a:extLst>
              <a:ext uri="{FF2B5EF4-FFF2-40B4-BE49-F238E27FC236}">
                <a16:creationId xmlns:a16="http://schemas.microsoft.com/office/drawing/2014/main" id="{8C46EFB9-7D3B-C2F1-0E85-4B272C6E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2574" flipH="1">
            <a:off x="3857631" y="4949232"/>
            <a:ext cx="176213" cy="32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yrmica">
            <a:extLst>
              <a:ext uri="{FF2B5EF4-FFF2-40B4-BE49-F238E27FC236}">
                <a16:creationId xmlns:a16="http://schemas.microsoft.com/office/drawing/2014/main" id="{DA8FA092-8563-00ED-8A35-9BC1CB33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2574" flipH="1">
            <a:off x="4752552" y="4975640"/>
            <a:ext cx="176213" cy="32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D82052-30B6-4DC7-AE07-50B0ED87AE7B}"/>
              </a:ext>
            </a:extLst>
          </p:cNvPr>
          <p:cNvSpPr txBox="1">
            <a:spLocks/>
          </p:cNvSpPr>
          <p:nvPr/>
        </p:nvSpPr>
        <p:spPr>
          <a:xfrm>
            <a:off x="7437782" y="2209938"/>
            <a:ext cx="44035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 Neue" panose="02000803000000090004" pitchFamily="2" charset="0"/>
              </a:rPr>
              <a:t>Mechanistic models: can be derived from microscopical description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803000000090004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 Neue" panose="02000803000000090004" pitchFamily="2" charset="0"/>
              </a:rPr>
              <a:t>Phenomenological models: cannot be derived by microscopic description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94F01-A7C6-A4ED-F293-9CA69A6817C8}"/>
              </a:ext>
            </a:extLst>
          </p:cNvPr>
          <p:cNvSpPr txBox="1"/>
          <p:nvPr/>
        </p:nvSpPr>
        <p:spPr>
          <a:xfrm>
            <a:off x="3354946" y="6430558"/>
            <a:ext cx="875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*This is one possible interpretation, different people can mean different things</a:t>
            </a:r>
            <a:endParaRPr lang="en-GB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4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A12F-836C-ED24-4E18-C278BBB6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The problem with phenomenological models</a:t>
            </a:r>
            <a:endParaRPr lang="en-GB" sz="3600" dirty="0"/>
          </a:p>
        </p:txBody>
      </p:sp>
      <p:pic>
        <p:nvPicPr>
          <p:cNvPr id="1026" name="Picture 2" descr="Oryctolagus cuniculus">
            <a:extLst>
              <a:ext uri="{FF2B5EF4-FFF2-40B4-BE49-F238E27FC236}">
                <a16:creationId xmlns:a16="http://schemas.microsoft.com/office/drawing/2014/main" id="{F0390C4C-4526-5377-7B2A-6BAE9C7C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3806049"/>
            <a:ext cx="43302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F758D-895C-F3EA-F714-500111802465}"/>
              </a:ext>
            </a:extLst>
          </p:cNvPr>
          <p:cNvSpPr txBox="1"/>
          <p:nvPr/>
        </p:nvSpPr>
        <p:spPr>
          <a:xfrm>
            <a:off x="4394903" y="1975909"/>
            <a:ext cx="292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Logistic growth equation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95C16C-7E2E-F33C-553B-FA8120F18F20}"/>
              </a:ext>
            </a:extLst>
          </p:cNvPr>
          <p:cNvSpPr txBox="1"/>
          <p:nvPr/>
        </p:nvSpPr>
        <p:spPr>
          <a:xfrm>
            <a:off x="4622800" y="3082973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Clonal reproduction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11" name="Picture 2" descr="Oryctolagus cuniculus">
            <a:extLst>
              <a:ext uri="{FF2B5EF4-FFF2-40B4-BE49-F238E27FC236}">
                <a16:creationId xmlns:a16="http://schemas.microsoft.com/office/drawing/2014/main" id="{554D5B8E-4459-F8FA-6156-49024C385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8" y="4906562"/>
            <a:ext cx="43302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95C6BB-3190-CFF1-5CB0-E292C53F3098}"/>
              </a:ext>
            </a:extLst>
          </p:cNvPr>
          <p:cNvSpPr txBox="1"/>
          <p:nvPr/>
        </p:nvSpPr>
        <p:spPr>
          <a:xfrm>
            <a:off x="4622800" y="4401603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Death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4C3B3-CA49-7121-9414-36E206E45C1F}"/>
              </a:ext>
            </a:extLst>
          </p:cNvPr>
          <p:cNvSpPr txBox="1"/>
          <p:nvPr/>
        </p:nvSpPr>
        <p:spPr>
          <a:xfrm>
            <a:off x="4588966" y="5487213"/>
            <a:ext cx="482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Density dependent death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14" name="Picture 2" descr="Oryctolagus cuniculus">
            <a:extLst>
              <a:ext uri="{FF2B5EF4-FFF2-40B4-BE49-F238E27FC236}">
                <a16:creationId xmlns:a16="http://schemas.microsoft.com/office/drawing/2014/main" id="{7F8EE572-B14F-988F-BE18-8F604067C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911" y="3827712"/>
            <a:ext cx="43302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ryctolagus cuniculus">
            <a:extLst>
              <a:ext uri="{FF2B5EF4-FFF2-40B4-BE49-F238E27FC236}">
                <a16:creationId xmlns:a16="http://schemas.microsoft.com/office/drawing/2014/main" id="{F394A055-EBF2-443D-CC44-7920A1D9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54" y="3827712"/>
            <a:ext cx="43302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Oryctolagus cuniculus">
            <a:extLst>
              <a:ext uri="{FF2B5EF4-FFF2-40B4-BE49-F238E27FC236}">
                <a16:creationId xmlns:a16="http://schemas.microsoft.com/office/drawing/2014/main" id="{B544187B-FB3D-313B-62D9-959D5353F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48" y="6099729"/>
            <a:ext cx="43302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Oryctolagus cuniculus">
            <a:extLst>
              <a:ext uri="{FF2B5EF4-FFF2-40B4-BE49-F238E27FC236}">
                <a16:creationId xmlns:a16="http://schemas.microsoft.com/office/drawing/2014/main" id="{8E3496CA-EF10-6104-FE9E-690FE3E0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91" y="6099729"/>
            <a:ext cx="43302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Oryctolagus cuniculus">
            <a:extLst>
              <a:ext uri="{FF2B5EF4-FFF2-40B4-BE49-F238E27FC236}">
                <a16:creationId xmlns:a16="http://schemas.microsoft.com/office/drawing/2014/main" id="{79706EF0-03AC-ED16-84A8-ECD4A593E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97" y="6189753"/>
            <a:ext cx="43302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6A1425-D063-A008-9B93-016DED34C9FD}"/>
              </a:ext>
            </a:extLst>
          </p:cNvPr>
          <p:cNvSpPr txBox="1"/>
          <p:nvPr/>
        </p:nvSpPr>
        <p:spPr>
          <a:xfrm>
            <a:off x="521403" y="1899709"/>
            <a:ext cx="292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Macroscopic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10BEA-E287-953A-F33F-2DDB22AF95F3}"/>
              </a:ext>
            </a:extLst>
          </p:cNvPr>
          <p:cNvSpPr txBox="1"/>
          <p:nvPr/>
        </p:nvSpPr>
        <p:spPr>
          <a:xfrm>
            <a:off x="521403" y="4022486"/>
            <a:ext cx="169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Microscopic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88F0FA-24B0-4CD1-9FB1-5555C9C862D6}"/>
              </a:ext>
            </a:extLst>
          </p:cNvPr>
          <p:cNvSpPr txBox="1"/>
          <p:nvPr/>
        </p:nvSpPr>
        <p:spPr>
          <a:xfrm>
            <a:off x="2698203" y="6237960"/>
            <a:ext cx="64468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" panose="02000803000000090004" pitchFamily="2" charset="0"/>
              </a:rPr>
              <a:t>Phenomenological models can lead to false conclusions </a:t>
            </a:r>
            <a:endParaRPr lang="en-GB" dirty="0">
              <a:solidFill>
                <a:schemeClr val="bg1"/>
              </a:solidFill>
              <a:latin typeface="Helvetica Neue" panose="0200080300000009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5BE37B-9C28-009F-2107-8FB152E8CEA0}"/>
              </a:ext>
            </a:extLst>
          </p:cNvPr>
          <p:cNvSpPr txBox="1"/>
          <p:nvPr/>
        </p:nvSpPr>
        <p:spPr>
          <a:xfrm>
            <a:off x="7833584" y="1668876"/>
            <a:ext cx="4097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Increasing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dirty="0">
                <a:latin typeface="Helvetica Neue" panose="02000803000000090004" pitchFamily="2" charset="0"/>
              </a:rPr>
              <a:t>will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dirty="0">
                <a:latin typeface="Helvetica Neue" panose="02000803000000090004" pitchFamily="2" charset="0"/>
              </a:rPr>
              <a:t>: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Increase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Decrease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Stay the same 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27" name="Picture 2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DA44871-14EB-1BA8-9468-04ED5E18E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75" y="3340409"/>
            <a:ext cx="4572009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2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3F1E4F-0FBD-EFD4-CC92-02716B0B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The problem with macroscopic models</a:t>
            </a:r>
            <a:endParaRPr lang="en-GB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C86E8-D4F2-8E38-BFBC-6F08C1789EC7}"/>
              </a:ext>
            </a:extLst>
          </p:cNvPr>
          <p:cNvSpPr txBox="1"/>
          <p:nvPr/>
        </p:nvSpPr>
        <p:spPr>
          <a:xfrm>
            <a:off x="1048453" y="2062334"/>
            <a:ext cx="292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Voter model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28F95-4CE6-8FF6-0F53-1C793A237893}"/>
              </a:ext>
            </a:extLst>
          </p:cNvPr>
          <p:cNvSpPr txBox="1"/>
          <p:nvPr/>
        </p:nvSpPr>
        <p:spPr>
          <a:xfrm>
            <a:off x="1124653" y="4042344"/>
            <a:ext cx="292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Voter model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E26A1-47E1-6739-BCFE-6BEC072B236C}"/>
              </a:ext>
            </a:extLst>
          </p:cNvPr>
          <p:cNvSpPr txBox="1"/>
          <p:nvPr/>
        </p:nvSpPr>
        <p:spPr>
          <a:xfrm>
            <a:off x="2098622" y="6394000"/>
            <a:ext cx="857586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" panose="02000803000000090004" pitchFamily="2" charset="0"/>
              </a:rPr>
              <a:t>Macroscopic models can miss dynamical outcomes (noise induced effects)</a:t>
            </a:r>
            <a:endParaRPr lang="en-GB" dirty="0">
              <a:solidFill>
                <a:schemeClr val="bg1"/>
              </a:solidFill>
              <a:latin typeface="Helvetica Neue" panose="0200080300000009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C4C99-F302-C06F-652B-599AD5D8268F}"/>
              </a:ext>
            </a:extLst>
          </p:cNvPr>
          <p:cNvSpPr txBox="1"/>
          <p:nvPr/>
        </p:nvSpPr>
        <p:spPr>
          <a:xfrm>
            <a:off x="838200" y="4783322"/>
            <a:ext cx="5148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What is the shape for the probability of a population state: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Flat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Approximately gaussian (centered at 0.5)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Bimodal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21" name="Picture 20" descr="A graph of a number&#10;&#10;AI-generated content may be incorrect.">
            <a:extLst>
              <a:ext uri="{FF2B5EF4-FFF2-40B4-BE49-F238E27FC236}">
                <a16:creationId xmlns:a16="http://schemas.microsoft.com/office/drawing/2014/main" id="{AF6F18FA-387D-EBEA-CE79-860689726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30" y="3411719"/>
            <a:ext cx="4572009" cy="2743206"/>
          </a:xfrm>
          <a:prstGeom prst="rect">
            <a:avLst/>
          </a:prstGeom>
        </p:spPr>
      </p:pic>
      <p:pic>
        <p:nvPicPr>
          <p:cNvPr id="25" name="Picture 24" descr="A line graph with text&#10;&#10;AI-generated content may be incorrect.">
            <a:extLst>
              <a:ext uri="{FF2B5EF4-FFF2-40B4-BE49-F238E27FC236}">
                <a16:creationId xmlns:a16="http://schemas.microsoft.com/office/drawing/2014/main" id="{120385DB-D0FB-A5E8-D4B8-41020D64D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42" y="1299138"/>
            <a:ext cx="4572009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5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A2524F-6C99-B4FE-3096-CAFCE4A3A272}"/>
              </a:ext>
            </a:extLst>
          </p:cNvPr>
          <p:cNvSpPr txBox="1"/>
          <p:nvPr/>
        </p:nvSpPr>
        <p:spPr>
          <a:xfrm>
            <a:off x="6650629" y="1819390"/>
            <a:ext cx="4097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Can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Helvetica Neue" panose="02000803000000090004" pitchFamily="2" charset="0"/>
              </a:rPr>
              <a:t> explode to infinity: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No</a:t>
            </a:r>
          </a:p>
          <a:p>
            <a:pPr marL="342900" indent="-342900">
              <a:buFontTx/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Depends on parameter values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Yes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4F7ABF-3FF9-C4EF-671E-CF405867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Non-linear opinion dynamics model (NOD)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6594A-2343-BD74-0E25-13EB7A9B3C98}"/>
                  </a:ext>
                </a:extLst>
              </p:cNvPr>
              <p:cNvSpPr txBox="1"/>
              <p:nvPr/>
            </p:nvSpPr>
            <p:spPr>
              <a:xfrm>
                <a:off x="1365250" y="2550841"/>
                <a:ext cx="2539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6594A-2343-BD74-0E25-13EB7A9B3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50" y="2550841"/>
                <a:ext cx="2539285" cy="276999"/>
              </a:xfrm>
              <a:prstGeom prst="rect">
                <a:avLst/>
              </a:prstGeom>
              <a:blipFill>
                <a:blip r:embed="rId2"/>
                <a:stretch>
                  <a:fillRect l="-959" t="-2174" r="-3118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8FEB191-5AF0-0076-9B6A-0830F585E1A5}"/>
              </a:ext>
            </a:extLst>
          </p:cNvPr>
          <p:cNvSpPr txBox="1"/>
          <p:nvPr/>
        </p:nvSpPr>
        <p:spPr>
          <a:xfrm>
            <a:off x="1365250" y="1735502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One agent, two options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DB3CEA-0815-3CA9-7326-D216F0F9C599}"/>
              </a:ext>
            </a:extLst>
          </p:cNvPr>
          <p:cNvSpPr txBox="1"/>
          <p:nvPr/>
        </p:nvSpPr>
        <p:spPr>
          <a:xfrm>
            <a:off x="647700" y="5718776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This is node of neural network</a:t>
            </a:r>
          </a:p>
          <a:p>
            <a:r>
              <a:rPr lang="en-US" dirty="0">
                <a:latin typeface="Helvetica Neue" panose="02000803000000090004" pitchFamily="2" charset="0"/>
              </a:rPr>
              <a:t>Neurons are complex (REF) and perform computations</a:t>
            </a:r>
            <a:endParaRPr lang="en-GB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24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9927</TotalTime>
  <Words>1995</Words>
  <Application>Microsoft Office PowerPoint</Application>
  <PresentationFormat>Widescreen</PresentationFormat>
  <Paragraphs>342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Helvetica Neue</vt:lpstr>
      <vt:lpstr>Office Theme</vt:lpstr>
      <vt:lpstr>Modelling decision-making  with dynamical systems</vt:lpstr>
      <vt:lpstr>Summary</vt:lpstr>
      <vt:lpstr>What we do</vt:lpstr>
      <vt:lpstr>What are dynamical systems </vt:lpstr>
      <vt:lpstr>Why dynamical systems for decision making</vt:lpstr>
      <vt:lpstr>Why not dynamical systems </vt:lpstr>
      <vt:lpstr>The problem with phenomenological models</vt:lpstr>
      <vt:lpstr>The problem with macroscopic models</vt:lpstr>
      <vt:lpstr>Non-linear opinion dynamics model (NOD)</vt:lpstr>
      <vt:lpstr>Non-linear opinion dynamics model (NOD)</vt:lpstr>
      <vt:lpstr>Qualitative vs Quantitative analysis</vt:lpstr>
      <vt:lpstr>Bifurcation diagrams</vt:lpstr>
      <vt:lpstr>Elementary bifurcations</vt:lpstr>
      <vt:lpstr>Saddle node bifurcation</vt:lpstr>
      <vt:lpstr>Transcritical bifurcation</vt:lpstr>
      <vt:lpstr>Pitchfork bifurcation</vt:lpstr>
      <vt:lpstr>Universal unfolding theorem</vt:lpstr>
      <vt:lpstr>PowerPoint Presentation</vt:lpstr>
      <vt:lpstr>PowerPoint Presentation</vt:lpstr>
      <vt:lpstr>Histeresis</vt:lpstr>
      <vt:lpstr>Ultra-sensitivity</vt:lpstr>
      <vt:lpstr>Separation of time-scales and state dependent attention </vt:lpstr>
      <vt:lpstr>Separation of time-scales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stability analysis for multiple options </vt:lpstr>
      <vt:lpstr>Selective ultra-sensitivity</vt:lpstr>
      <vt:lpstr>Selective ultra-sensitivity</vt:lpstr>
      <vt:lpstr>Selective ultra-sensitivity</vt:lpstr>
      <vt:lpstr>Selective ultra-sensitivity</vt:lpstr>
      <vt:lpstr>Obtaining oscillations through bifurcations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FELE M. (2252927)</dc:creator>
  <cp:lastModifiedBy>FELE M. (2252927)</cp:lastModifiedBy>
  <cp:revision>73</cp:revision>
  <dcterms:created xsi:type="dcterms:W3CDTF">2025-07-07T08:05:39Z</dcterms:created>
  <dcterms:modified xsi:type="dcterms:W3CDTF">2025-07-15T17:47:36Z</dcterms:modified>
</cp:coreProperties>
</file>